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6" r:id="rId2"/>
    <p:sldId id="283" r:id="rId3"/>
    <p:sldId id="261" r:id="rId4"/>
    <p:sldId id="262" r:id="rId5"/>
    <p:sldId id="263" r:id="rId6"/>
    <p:sldId id="264" r:id="rId7"/>
    <p:sldId id="266" r:id="rId8"/>
    <p:sldId id="265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81" r:id="rId20"/>
    <p:sldId id="277" r:id="rId21"/>
    <p:sldId id="282" r:id="rId22"/>
    <p:sldId id="278" r:id="rId23"/>
  </p:sldIdLst>
  <p:sldSz cx="12192000" cy="6858000"/>
  <p:notesSz cx="6858000" cy="9144000"/>
  <p:defaultTextStyle>
    <a:defPPr>
      <a:defRPr lang="sr-Latn-R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4568" autoAdjust="0"/>
  </p:normalViewPr>
  <p:slideViewPr>
    <p:cSldViewPr snapToGrid="0">
      <p:cViewPr varScale="1">
        <p:scale>
          <a:sx n="107" d="100"/>
          <a:sy n="107" d="100"/>
        </p:scale>
        <p:origin x="70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r-H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036884-73D0-4567-8B96-F466E5E5692B}" type="datetimeFigureOut">
              <a:rPr lang="hr-HR" smtClean="0"/>
              <a:t>7.7.2025.</a:t>
            </a:fld>
            <a:endParaRPr lang="hr-H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r-H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r-H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7BA6D9-6BE4-4E07-9079-23F043E10DED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6748703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HTML/Element/img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html/html_attributes.asp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Glossary/URL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HTML/Element/img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Learn/HTML/Introduction_to_HTML/Creating_hyperlinks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decademy.com/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developer.mozilla.org/en-US/docs/Learn/HTML/Introduction_to_HTML/Creating_hyperlinks" TargetMode="Externa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uides.github.com/activities/hello-world/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uides.github.com/activities/hello-world/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Learn/HTML/Introduction_to_HTML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HTML/Element/title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HTML/Element/ul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HTML/Element/p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HTML/Element/ul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html/html_attributes.asp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developer.mozilla.org/en-US/docs/Web/HTML/Global_attributes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HTML/Element/a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• Emphasize that HTML is mandatory for any web page and serves as the structural foundation on which CSS and JavaScript build design and interactivity.</a:t>
            </a:r>
            <a:br>
              <a:rPr lang="en-US" dirty="0"/>
            </a:br>
            <a:r>
              <a:rPr lang="en-US" dirty="0"/>
              <a:t>• Open with a discussion on how browsers parse these three components to render a complete webpage.</a:t>
            </a:r>
            <a:br>
              <a:rPr lang="en-US" dirty="0"/>
            </a:br>
            <a:r>
              <a:rPr lang="en-US" dirty="0"/>
              <a:t>• Consider demonstrating a simple “Hello World” HTML file in Visual Studio Code with Live Preview.</a:t>
            </a:r>
          </a:p>
          <a:p>
            <a:pPr>
              <a:buNone/>
            </a:pPr>
            <a:r>
              <a:rPr lang="en-US" b="1" dirty="0"/>
              <a:t>Resources:</a:t>
            </a:r>
            <a:br>
              <a:rPr lang="en-US" dirty="0"/>
            </a:br>
            <a:r>
              <a:rPr lang="en-US" dirty="0"/>
              <a:t>• https://developer.mozilla.org/en-US/docs/Web/HTML for a thorough introduction.</a:t>
            </a:r>
            <a:br>
              <a:rPr lang="en-US" dirty="0"/>
            </a:br>
            <a:r>
              <a:rPr lang="en-US" b="1" dirty="0"/>
              <a:t>Additional Reading:</a:t>
            </a:r>
            <a:br>
              <a:rPr lang="en-US" dirty="0"/>
            </a:br>
            <a:r>
              <a:rPr lang="en-US" dirty="0"/>
              <a:t>• </a:t>
            </a:r>
            <a:r>
              <a:rPr lang="en-US" i="1" dirty="0"/>
              <a:t>HTML and CSS: Design and Build Websites</a:t>
            </a:r>
            <a:r>
              <a:rPr lang="en-US" dirty="0"/>
              <a:t> by Jon Duckett</a:t>
            </a:r>
            <a:br>
              <a:rPr lang="en-US" dirty="0"/>
            </a:br>
            <a:r>
              <a:rPr lang="en-US" dirty="0"/>
              <a:t>• </a:t>
            </a:r>
            <a:r>
              <a:rPr lang="en-US" i="1" dirty="0"/>
              <a:t>Learning Web Design: A Beginner’s Guide to HTML, CSS, JavaScript, and Web Graphics</a:t>
            </a:r>
            <a:r>
              <a:rPr lang="en-US" dirty="0"/>
              <a:t> by Jennifer </a:t>
            </a:r>
            <a:r>
              <a:rPr lang="en-US" dirty="0" err="1"/>
              <a:t>Niederst</a:t>
            </a:r>
            <a:r>
              <a:rPr lang="en-US" dirty="0"/>
              <a:t> Robbins</a:t>
            </a:r>
          </a:p>
          <a:p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7BA6D9-6BE4-4E07-9079-23F043E10DED}" type="slidenum">
              <a:rPr lang="hr-HR" smtClean="0"/>
              <a:t>3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287945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Teacher Notes:</a:t>
            </a:r>
            <a:br>
              <a:rPr lang="en-US" dirty="0"/>
            </a:br>
            <a:r>
              <a:rPr lang="en-US" dirty="0"/>
              <a:t>• Emphasize best practices for image embedding and the critical role of the alt attribute in accessibility.</a:t>
            </a:r>
            <a:br>
              <a:rPr lang="en-US" dirty="0"/>
            </a:br>
            <a:r>
              <a:rPr lang="en-US" dirty="0"/>
              <a:t>• Show examples of responsive images and discuss troubleshooting steps if images do not load.</a:t>
            </a:r>
          </a:p>
          <a:p>
            <a:r>
              <a:rPr lang="en-US" b="1" dirty="0"/>
              <a:t>Resources:</a:t>
            </a:r>
            <a:br>
              <a:rPr lang="en-US" dirty="0"/>
            </a:br>
            <a:r>
              <a:rPr lang="en-US" dirty="0"/>
              <a:t>• </a:t>
            </a:r>
            <a:r>
              <a:rPr lang="en-US" dirty="0">
                <a:hlinkClick r:id="rId3"/>
              </a:rPr>
              <a:t>MDN – The HTML &lt;</a:t>
            </a:r>
            <a:r>
              <a:rPr lang="en-US" dirty="0" err="1">
                <a:hlinkClick r:id="rId3"/>
              </a:rPr>
              <a:t>img</a:t>
            </a:r>
            <a:r>
              <a:rPr lang="en-US" dirty="0">
                <a:hlinkClick r:id="rId3"/>
              </a:rPr>
              <a:t>&gt; Element</a:t>
            </a:r>
            <a:br>
              <a:rPr lang="en-US" dirty="0"/>
            </a:br>
            <a:r>
              <a:rPr lang="en-US" dirty="0"/>
              <a:t>• W3Schools – HTML Images</a:t>
            </a:r>
          </a:p>
          <a:p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7BA6D9-6BE4-4E07-9079-23F043E10DED}" type="slidenum">
              <a:rPr lang="hr-HR" smtClean="0"/>
              <a:t>13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9473411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Teacher Notes:</a:t>
            </a:r>
            <a:br>
              <a:rPr lang="en-US" dirty="0"/>
            </a:br>
            <a:r>
              <a:rPr lang="en-US" dirty="0"/>
              <a:t>• Briefly review common pitfalls with attributes in class after the exercise.</a:t>
            </a:r>
            <a:br>
              <a:rPr lang="en-US" dirty="0"/>
            </a:br>
            <a:r>
              <a:rPr lang="en-US" dirty="0"/>
              <a:t>• Encourage students to modify attributes and observe changes in real-time using a code editor.</a:t>
            </a:r>
          </a:p>
          <a:p>
            <a:r>
              <a:rPr lang="en-US" b="1" dirty="0"/>
              <a:t>Resources:</a:t>
            </a:r>
            <a:br>
              <a:rPr lang="en-US" dirty="0"/>
            </a:br>
            <a:r>
              <a:rPr lang="en-US" dirty="0"/>
              <a:t>• </a:t>
            </a:r>
            <a:r>
              <a:rPr lang="en-US" dirty="0">
                <a:hlinkClick r:id="rId3"/>
              </a:rPr>
              <a:t>W3Schools – HTML Attributes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7BA6D9-6BE4-4E07-9079-23F043E10DED}" type="slidenum">
              <a:rPr lang="hr-HR" smtClean="0"/>
              <a:t>14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4814843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Teacher Notes:</a:t>
            </a:r>
            <a:br>
              <a:rPr lang="en-US" dirty="0"/>
            </a:br>
            <a:r>
              <a:rPr lang="en-US" dirty="0"/>
              <a:t>• Use examples to illustrate the differences between absolute and relative paths.</a:t>
            </a:r>
            <a:br>
              <a:rPr lang="en-US" dirty="0"/>
            </a:br>
            <a:r>
              <a:rPr lang="en-US" dirty="0"/>
              <a:t>• Demonstrate navigation using relative path syntax in linking files locally.</a:t>
            </a:r>
          </a:p>
          <a:p>
            <a:pPr>
              <a:buNone/>
            </a:pPr>
            <a:r>
              <a:rPr lang="en-US" b="1" dirty="0"/>
              <a:t>Resources:</a:t>
            </a:r>
            <a:br>
              <a:rPr lang="en-US" dirty="0"/>
            </a:br>
            <a:r>
              <a:rPr lang="en-US" dirty="0"/>
              <a:t>• </a:t>
            </a:r>
            <a:r>
              <a:rPr lang="en-US" dirty="0">
                <a:hlinkClick r:id="rId3"/>
              </a:rPr>
              <a:t>MDN – URLs, URIs, and URNs</a:t>
            </a:r>
            <a:br>
              <a:rPr lang="en-US" dirty="0"/>
            </a:br>
            <a:r>
              <a:rPr lang="en-US" dirty="0"/>
              <a:t>• W3Schools – How Paths Work</a:t>
            </a:r>
          </a:p>
          <a:p>
            <a:r>
              <a:rPr lang="en-US" b="1" dirty="0"/>
              <a:t>Additional Reading:</a:t>
            </a:r>
            <a:br>
              <a:rPr lang="en-US" dirty="0"/>
            </a:br>
            <a:r>
              <a:rPr lang="en-US" dirty="0"/>
              <a:t>• </a:t>
            </a:r>
            <a:r>
              <a:rPr lang="en-US" i="1" dirty="0"/>
              <a:t>Responsive Web Design with HTML5 and CSS3</a:t>
            </a:r>
            <a:r>
              <a:rPr lang="en-US" dirty="0"/>
              <a:t> by Ben Frain</a:t>
            </a:r>
          </a:p>
          <a:p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7BA6D9-6BE4-4E07-9079-23F043E10DED}" type="slidenum">
              <a:rPr lang="hr-HR" smtClean="0"/>
              <a:t>15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9829180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Teacher Notes:</a:t>
            </a:r>
            <a:br>
              <a:rPr lang="en-US" dirty="0"/>
            </a:br>
            <a:r>
              <a:rPr lang="en-US" dirty="0"/>
              <a:t>• Walk through the process of linking local images and discuss troubleshooting common issues like incorrect file paths or typos.</a:t>
            </a:r>
            <a:br>
              <a:rPr lang="en-US" dirty="0"/>
            </a:br>
            <a:r>
              <a:rPr lang="en-US" dirty="0"/>
              <a:t>• Offer to review a sample project live, explaining the impact of each attribute used in the &lt;</a:t>
            </a:r>
            <a:r>
              <a:rPr lang="en-US" dirty="0" err="1"/>
              <a:t>img</a:t>
            </a:r>
            <a:r>
              <a:rPr lang="en-US" dirty="0"/>
              <a:t>&gt; tag.</a:t>
            </a:r>
          </a:p>
          <a:p>
            <a:r>
              <a:rPr lang="en-US" b="1" dirty="0"/>
              <a:t>Resources:</a:t>
            </a:r>
            <a:br>
              <a:rPr lang="en-US" dirty="0"/>
            </a:br>
            <a:r>
              <a:rPr lang="en-US" dirty="0"/>
              <a:t>• W3Schools – HTML Images Tutorial</a:t>
            </a:r>
            <a:br>
              <a:rPr lang="en-US" dirty="0"/>
            </a:br>
            <a:r>
              <a:rPr lang="en-US" dirty="0"/>
              <a:t>• </a:t>
            </a:r>
            <a:r>
              <a:rPr lang="en-US" dirty="0">
                <a:hlinkClick r:id="rId3"/>
              </a:rPr>
              <a:t>MDN – The HTML &lt;</a:t>
            </a:r>
            <a:r>
              <a:rPr lang="en-US" dirty="0" err="1">
                <a:hlinkClick r:id="rId3"/>
              </a:rPr>
              <a:t>img</a:t>
            </a:r>
            <a:r>
              <a:rPr lang="en-US" dirty="0">
                <a:hlinkClick r:id="rId3"/>
              </a:rPr>
              <a:t>&gt; Element</a:t>
            </a:r>
            <a:endParaRPr lang="en-US" dirty="0"/>
          </a:p>
          <a:p>
            <a:endParaRPr lang="en-US" dirty="0"/>
          </a:p>
          <a:p>
            <a:r>
              <a:rPr lang="en-US" dirty="0"/>
              <a:t>Code - https://github.com/dinoDuvnjak/CTK/tree/main/SHIFT4IT/html-introduction/2.4-html-image-link</a:t>
            </a:r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7BA6D9-6BE4-4E07-9079-23F043E10DED}" type="slidenum">
              <a:rPr lang="hr-HR" smtClean="0"/>
              <a:t>16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3336006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Teacher Notes:</a:t>
            </a:r>
            <a:br>
              <a:rPr lang="en-US" dirty="0"/>
            </a:br>
            <a:r>
              <a:rPr lang="en-US" dirty="0"/>
              <a:t>• Demonstrate linking multiple HTML files to create a navigable website.</a:t>
            </a:r>
            <a:br>
              <a:rPr lang="en-US" dirty="0"/>
            </a:br>
            <a:r>
              <a:rPr lang="en-US" dirty="0"/>
              <a:t>• Emphasize the importance of organizing files and folders for maintainability.</a:t>
            </a:r>
            <a:br>
              <a:rPr lang="en-US" dirty="0"/>
            </a:br>
            <a:r>
              <a:rPr lang="en-US" dirty="0"/>
              <a:t>• Use a live coding example to show how clicking a link opens a new page.</a:t>
            </a:r>
          </a:p>
          <a:p>
            <a:r>
              <a:rPr lang="en-US" b="1" dirty="0"/>
              <a:t>Resources:</a:t>
            </a:r>
            <a:br>
              <a:rPr lang="en-US" dirty="0"/>
            </a:br>
            <a:r>
              <a:rPr lang="en-US" dirty="0"/>
              <a:t>• </a:t>
            </a:r>
            <a:r>
              <a:rPr lang="en-US" dirty="0">
                <a:hlinkClick r:id="rId3"/>
              </a:rPr>
              <a:t>MDN – Linking to Other Resources</a:t>
            </a:r>
            <a:br>
              <a:rPr lang="en-US" dirty="0"/>
            </a:br>
            <a:r>
              <a:rPr lang="en-US" dirty="0"/>
              <a:t>• W3Schools – HTML Links</a:t>
            </a:r>
          </a:p>
          <a:p>
            <a:r>
              <a:rPr lang="en-US" b="1" dirty="0"/>
              <a:t>Additional Reading:</a:t>
            </a:r>
            <a:br>
              <a:rPr lang="en-US" dirty="0"/>
            </a:br>
            <a:r>
              <a:rPr lang="en-US" dirty="0"/>
              <a:t>• </a:t>
            </a:r>
            <a:r>
              <a:rPr lang="en-US" i="1" dirty="0"/>
              <a:t>Head First HTML and CSS</a:t>
            </a:r>
            <a:r>
              <a:rPr lang="en-US" dirty="0"/>
              <a:t> by Elisabeth Robson and Eric Freeman</a:t>
            </a:r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7BA6D9-6BE4-4E07-9079-23F043E10DED}" type="slidenum">
              <a:rPr lang="hr-HR" smtClean="0"/>
              <a:t>17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7153759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Teacher Notes:</a:t>
            </a:r>
            <a:br>
              <a:rPr lang="en-US" dirty="0"/>
            </a:br>
            <a:r>
              <a:rPr lang="en-US" dirty="0"/>
              <a:t>• Provide clear guidelines and a rubric for the exercise.</a:t>
            </a:r>
            <a:br>
              <a:rPr lang="en-US" dirty="0"/>
            </a:br>
            <a:r>
              <a:rPr lang="en-US" dirty="0"/>
              <a:t>• Encourage students to test all navigation links to ensure there are no broken paths.</a:t>
            </a:r>
            <a:br>
              <a:rPr lang="en-US" dirty="0"/>
            </a:br>
            <a:r>
              <a:rPr lang="en-US" dirty="0"/>
              <a:t>• Review best practices for organizing and maintaining consistent navigation across pages.</a:t>
            </a:r>
          </a:p>
          <a:p>
            <a:r>
              <a:rPr lang="en-US" b="1" dirty="0"/>
              <a:t>Resources:</a:t>
            </a:r>
            <a:br>
              <a:rPr lang="en-US" dirty="0"/>
            </a:br>
            <a:r>
              <a:rPr lang="en-US" dirty="0"/>
              <a:t>• </a:t>
            </a:r>
            <a:r>
              <a:rPr lang="en-US" dirty="0" err="1">
                <a:hlinkClick r:id="rId3"/>
              </a:rPr>
              <a:t>Codecademy</a:t>
            </a:r>
            <a:r>
              <a:rPr lang="en-US" dirty="0">
                <a:hlinkClick r:id="rId3"/>
              </a:rPr>
              <a:t> – Building Multi-Page Websites</a:t>
            </a:r>
            <a:r>
              <a:rPr lang="en-US" dirty="0"/>
              <a:t> (project-based learning)</a:t>
            </a:r>
            <a:br>
              <a:rPr lang="en-US" dirty="0"/>
            </a:br>
            <a:r>
              <a:rPr lang="en-US" dirty="0"/>
              <a:t>• </a:t>
            </a:r>
            <a:r>
              <a:rPr lang="en-US" dirty="0">
                <a:hlinkClick r:id="rId4"/>
              </a:rPr>
              <a:t>MDN – Hyperlink Fundamentals</a:t>
            </a:r>
            <a:endParaRPr lang="en-US" dirty="0"/>
          </a:p>
          <a:p>
            <a:r>
              <a:rPr lang="en-US" b="1" dirty="0"/>
              <a:t>Code</a:t>
            </a:r>
            <a:r>
              <a:rPr lang="en-US" dirty="0"/>
              <a:t> - https://github.com/dinoDuvnjak/CTK/tree/main/SHIFT4IT/html-introduction/2.5-html-multipage-website</a:t>
            </a:r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7BA6D9-6BE4-4E07-9079-23F043E10DED}" type="slidenum">
              <a:rPr lang="hr-HR" smtClean="0"/>
              <a:t>18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054436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Teacher Notes:</a:t>
            </a:r>
            <a:br>
              <a:rPr lang="en-US" dirty="0"/>
            </a:br>
            <a:r>
              <a:rPr lang="en-US" dirty="0"/>
              <a:t>• Clearly lay out project requirements and milestones.</a:t>
            </a:r>
            <a:br>
              <a:rPr lang="en-US" dirty="0"/>
            </a:br>
            <a:r>
              <a:rPr lang="en-US" dirty="0"/>
              <a:t>• Provide a sample file structure and tips on ensuring clean, indented code.</a:t>
            </a:r>
            <a:br>
              <a:rPr lang="en-US" dirty="0"/>
            </a:br>
            <a:r>
              <a:rPr lang="en-US" dirty="0"/>
              <a:t>• Encourage peer reviews and code sharing via GitHub to promote collaborative learning.</a:t>
            </a:r>
            <a:br>
              <a:rPr lang="en-US" dirty="0"/>
            </a:br>
            <a:r>
              <a:rPr lang="en-US" dirty="0"/>
              <a:t>• Highlight the importance of version control in web development.</a:t>
            </a:r>
          </a:p>
          <a:p>
            <a:r>
              <a:rPr lang="en-US" b="1" dirty="0"/>
              <a:t>Resources:</a:t>
            </a:r>
            <a:br>
              <a:rPr lang="en-US" dirty="0"/>
            </a:br>
            <a:r>
              <a:rPr lang="en-US" dirty="0"/>
              <a:t>• </a:t>
            </a:r>
            <a:r>
              <a:rPr lang="en-US" dirty="0">
                <a:hlinkClick r:id="rId3"/>
              </a:rPr>
              <a:t>GitHub Guides – Hello World</a:t>
            </a:r>
            <a:r>
              <a:rPr lang="en-US" dirty="0"/>
              <a:t> for an introduction to Git and GitHub</a:t>
            </a:r>
            <a:br>
              <a:rPr lang="en-US" dirty="0"/>
            </a:br>
            <a:r>
              <a:rPr lang="en-US" dirty="0"/>
              <a:t>• </a:t>
            </a:r>
            <a:r>
              <a:rPr lang="en-US" dirty="0" err="1"/>
              <a:t>FreeCodeCamp</a:t>
            </a:r>
            <a:r>
              <a:rPr lang="en-US" dirty="0"/>
              <a:t> – HTML Project Tutorials for project-based learning</a:t>
            </a:r>
          </a:p>
          <a:p>
            <a:endParaRPr lang="en-US" dirty="0"/>
          </a:p>
          <a:p>
            <a:r>
              <a:rPr lang="en-US" b="1" dirty="0"/>
              <a:t>Code- https://github.com/dinoDuvnjak/CTK/tree/main/SHIFT4IT/html-introduction/2.6-html-final</a:t>
            </a:r>
            <a:endParaRPr lang="hr-HR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7BA6D9-6BE4-4E07-9079-23F043E10DED}" type="slidenum">
              <a:rPr lang="hr-HR" smtClean="0"/>
              <a:t>20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2382086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E80C84-A676-3469-047F-740BFCC7C7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01BD530-ED42-AD90-E9E7-B055C7A292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D51F335-482D-1002-B3A3-7FA5111293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Teacher Notes:</a:t>
            </a:r>
            <a:br>
              <a:rPr lang="en-US" dirty="0"/>
            </a:br>
            <a:r>
              <a:rPr lang="en-US" dirty="0"/>
              <a:t>• Clearly lay out project requirements and milestones.</a:t>
            </a:r>
            <a:br>
              <a:rPr lang="en-US" dirty="0"/>
            </a:br>
            <a:r>
              <a:rPr lang="en-US" dirty="0"/>
              <a:t>• Provide a sample file structure and tips on ensuring clean, indented code.</a:t>
            </a:r>
            <a:br>
              <a:rPr lang="en-US" dirty="0"/>
            </a:br>
            <a:r>
              <a:rPr lang="en-US" dirty="0"/>
              <a:t>• Encourage peer reviews and code sharing via GitHub to promote collaborative learning.</a:t>
            </a:r>
            <a:br>
              <a:rPr lang="en-US" dirty="0"/>
            </a:br>
            <a:r>
              <a:rPr lang="en-US" dirty="0"/>
              <a:t>• Highlight the importance of version control in web development.</a:t>
            </a:r>
          </a:p>
          <a:p>
            <a:r>
              <a:rPr lang="en-US" b="1" dirty="0"/>
              <a:t>Resources:</a:t>
            </a:r>
            <a:br>
              <a:rPr lang="en-US" dirty="0"/>
            </a:br>
            <a:r>
              <a:rPr lang="en-US" dirty="0"/>
              <a:t>• </a:t>
            </a:r>
            <a:r>
              <a:rPr lang="en-US" dirty="0">
                <a:hlinkClick r:id="rId3"/>
              </a:rPr>
              <a:t>GitHub Guides – Hello World</a:t>
            </a:r>
            <a:r>
              <a:rPr lang="en-US" dirty="0"/>
              <a:t> for an introduction to Git and GitHub</a:t>
            </a:r>
            <a:br>
              <a:rPr lang="en-US" dirty="0"/>
            </a:br>
            <a:r>
              <a:rPr lang="en-US" dirty="0"/>
              <a:t>• </a:t>
            </a:r>
            <a:r>
              <a:rPr lang="en-US" dirty="0" err="1"/>
              <a:t>FreeCodeCamp</a:t>
            </a:r>
            <a:r>
              <a:rPr lang="en-US" dirty="0"/>
              <a:t> – HTML Project Tutorials for project-based learning</a:t>
            </a:r>
          </a:p>
          <a:p>
            <a:endParaRPr lang="en-US" dirty="0"/>
          </a:p>
          <a:p>
            <a:r>
              <a:rPr lang="en-US" b="1" dirty="0"/>
              <a:t>Code- https://github.com/dinoDuvnjak/CTK/tree/main/SHIFT4IT/html-introduction/2.6-html-final</a:t>
            </a:r>
            <a:endParaRPr lang="hr-HR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05460-B4A7-667F-FF74-0F2D516D75E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7BA6D9-6BE4-4E07-9079-23F043E10DED}" type="slidenum">
              <a:rPr lang="hr-HR" smtClean="0"/>
              <a:t>21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6961077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Teacher Notes:</a:t>
            </a:r>
            <a:br>
              <a:rPr lang="en-US" dirty="0"/>
            </a:br>
            <a:r>
              <a:rPr lang="en-US" dirty="0"/>
              <a:t>• Clarify that while CSS and JavaScript enhance user experience, HTML is indispensable for content.</a:t>
            </a:r>
            <a:br>
              <a:rPr lang="en-US" dirty="0"/>
            </a:br>
            <a:r>
              <a:rPr lang="en-US" dirty="0"/>
              <a:t>• Use side-by-side examples to show a page with only HTML versus one with additional CSS and JavaScript.</a:t>
            </a:r>
            <a:br>
              <a:rPr lang="en-US" dirty="0"/>
            </a:br>
            <a:r>
              <a:rPr lang="en-US" dirty="0"/>
              <a:t>• Discuss how changes in each part (structure, style, behavior) affect the final rendered page.</a:t>
            </a:r>
          </a:p>
          <a:p>
            <a:pPr>
              <a:buNone/>
            </a:pPr>
            <a:r>
              <a:rPr lang="en-US" b="1" dirty="0"/>
              <a:t>Resources:</a:t>
            </a:r>
            <a:br>
              <a:rPr lang="en-US" dirty="0"/>
            </a:br>
            <a:r>
              <a:rPr lang="en-US" dirty="0"/>
              <a:t>• </a:t>
            </a:r>
            <a:r>
              <a:rPr lang="en-US" dirty="0">
                <a:hlinkClick r:id="rId3"/>
              </a:rPr>
              <a:t>MDN – Introduction to HTML</a:t>
            </a:r>
            <a:r>
              <a:rPr lang="en-US" dirty="0"/>
              <a:t> - https://developer.mozilla.org/en-US/docs/Learn_web_development/Core/Structuring_content/Basic_HTML_syntax</a:t>
            </a:r>
            <a:br>
              <a:rPr lang="en-US" dirty="0"/>
            </a:br>
            <a:r>
              <a:rPr lang="en-US" b="1" dirty="0"/>
              <a:t>Additional Reading:</a:t>
            </a:r>
            <a:br>
              <a:rPr lang="en-US" dirty="0"/>
            </a:br>
            <a:r>
              <a:rPr lang="en-US" dirty="0"/>
              <a:t>• </a:t>
            </a:r>
            <a:r>
              <a:rPr lang="en-US" i="1" dirty="0"/>
              <a:t>HTML and CSS: Visual QuickStart Guide</a:t>
            </a:r>
            <a:r>
              <a:rPr lang="en-US" dirty="0"/>
              <a:t> by Elizabeth Castro</a:t>
            </a:r>
          </a:p>
          <a:p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7BA6D9-6BE4-4E07-9079-23F043E10DED}" type="slidenum">
              <a:rPr lang="hr-HR" smtClean="0"/>
              <a:t>4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42208452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hr-HR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7BA6D9-6BE4-4E07-9079-23F043E10DED}" type="slidenum">
              <a:rPr lang="hr-HR" smtClean="0"/>
              <a:t>5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0631223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Teacher Notes:</a:t>
            </a:r>
            <a:br>
              <a:rPr lang="en-US" dirty="0"/>
            </a:br>
            <a:r>
              <a:rPr lang="en-US" dirty="0"/>
              <a:t>• Demonstrate setting up VS Code with the Live Server extension to observe changes instantly.</a:t>
            </a:r>
            <a:br>
              <a:rPr lang="en-US" dirty="0"/>
            </a:br>
            <a:r>
              <a:rPr lang="en-US" dirty="0"/>
              <a:t>• Explain the role of the &lt;title&gt; tag not only in SEO but also in user navigation (browser tabs).</a:t>
            </a:r>
            <a:br>
              <a:rPr lang="en-US" dirty="0"/>
            </a:br>
            <a:r>
              <a:rPr lang="en-US" dirty="0"/>
              <a:t>• Walk through creating an HTML document that uses a proper &lt;head&gt; section including a title.</a:t>
            </a:r>
          </a:p>
          <a:p>
            <a:pPr>
              <a:buNone/>
            </a:pPr>
            <a:r>
              <a:rPr lang="en-US" b="1" dirty="0"/>
              <a:t>Resources:</a:t>
            </a:r>
            <a:br>
              <a:rPr lang="en-US" dirty="0"/>
            </a:br>
            <a:r>
              <a:rPr lang="en-US" dirty="0"/>
              <a:t>• </a:t>
            </a:r>
            <a:r>
              <a:rPr lang="en-US" dirty="0">
                <a:hlinkClick r:id="rId3"/>
              </a:rPr>
              <a:t>MDN – Using the HTML &lt;title&gt; element</a:t>
            </a: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b="1" dirty="0"/>
              <a:t>Code  - https://github.com/dinoDuvnjak/CTK/tree/main/SHIFT4IT/html-introduction/2.6-html-final</a:t>
            </a:r>
            <a:endParaRPr lang="hr-HR" b="1" dirty="0"/>
          </a:p>
          <a:p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7BA6D9-6BE4-4E07-9079-23F043E10DED}" type="slidenum">
              <a:rPr lang="hr-HR" smtClean="0"/>
              <a:t>6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8162834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Teacher Notes:</a:t>
            </a:r>
            <a:br>
              <a:rPr lang="en-US" dirty="0"/>
            </a:br>
            <a:r>
              <a:rPr lang="en-US" dirty="0"/>
              <a:t>• Stress the importance of correct syntax and indentation for both maintenance and readability.</a:t>
            </a:r>
            <a:br>
              <a:rPr lang="en-US" dirty="0"/>
            </a:br>
            <a:r>
              <a:rPr lang="en-US" dirty="0"/>
              <a:t>• Conduct a live coding session to show how HTML lists should be structured and highlight typical errors.</a:t>
            </a:r>
          </a:p>
          <a:p>
            <a:pPr>
              <a:buNone/>
            </a:pPr>
            <a:r>
              <a:rPr lang="en-US" b="1" dirty="0"/>
              <a:t>Resources:</a:t>
            </a:r>
            <a:br>
              <a:rPr lang="en-US" dirty="0"/>
            </a:br>
            <a:r>
              <a:rPr lang="en-US" dirty="0"/>
              <a:t>• </a:t>
            </a:r>
            <a:r>
              <a:rPr lang="en-US" dirty="0">
                <a:hlinkClick r:id="rId3"/>
              </a:rPr>
              <a:t>MDN – HTML Lists</a:t>
            </a:r>
            <a:br>
              <a:rPr lang="en-US" dirty="0"/>
            </a:br>
            <a:r>
              <a:rPr lang="en-US" dirty="0"/>
              <a:t>• W3Schools – HTML Lists</a:t>
            </a:r>
          </a:p>
          <a:p>
            <a:r>
              <a:rPr lang="en-US" b="1" dirty="0"/>
              <a:t>Additional Reading:</a:t>
            </a:r>
            <a:br>
              <a:rPr lang="en-US" dirty="0"/>
            </a:br>
            <a:r>
              <a:rPr lang="en-US" dirty="0"/>
              <a:t>• </a:t>
            </a:r>
            <a:r>
              <a:rPr lang="en-US" i="1" dirty="0"/>
              <a:t>Learning Web Design</a:t>
            </a:r>
            <a:r>
              <a:rPr lang="en-US" dirty="0"/>
              <a:t> by Jennifer </a:t>
            </a:r>
            <a:r>
              <a:rPr lang="en-US" dirty="0" err="1"/>
              <a:t>Niederst</a:t>
            </a:r>
            <a:r>
              <a:rPr lang="en-US" dirty="0"/>
              <a:t> Robbins</a:t>
            </a:r>
          </a:p>
          <a:p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7BA6D9-6BE4-4E07-9079-23F043E10DED}" type="slidenum">
              <a:rPr lang="hr-HR" smtClean="0"/>
              <a:t>7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7050851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Teacher Notes:</a:t>
            </a:r>
            <a:br>
              <a:rPr lang="en-US" dirty="0"/>
            </a:br>
            <a:r>
              <a:rPr lang="en-US" dirty="0"/>
              <a:t>• Illustrate how omitting &lt;p&gt; tags can lead to cluttered content and poor accessibility.</a:t>
            </a:r>
            <a:br>
              <a:rPr lang="en-US" dirty="0"/>
            </a:br>
            <a:r>
              <a:rPr lang="en-US" dirty="0"/>
              <a:t>• Discuss best practices in creating readable content that both sighted users and screen readers can navigate easily.</a:t>
            </a:r>
          </a:p>
          <a:p>
            <a:pPr>
              <a:buNone/>
            </a:pPr>
            <a:r>
              <a:rPr lang="en-US" b="1" dirty="0"/>
              <a:t>Resources:</a:t>
            </a:r>
            <a:br>
              <a:rPr lang="en-US" dirty="0"/>
            </a:br>
            <a:r>
              <a:rPr lang="en-US" dirty="0"/>
              <a:t>• </a:t>
            </a:r>
            <a:r>
              <a:rPr lang="en-US" dirty="0">
                <a:hlinkClick r:id="rId3"/>
              </a:rPr>
              <a:t>MDN – HTML Paragraphs</a:t>
            </a:r>
            <a:endParaRPr lang="en-US" dirty="0"/>
          </a:p>
          <a:p>
            <a:r>
              <a:rPr lang="en-US" b="1" dirty="0"/>
              <a:t>Additional Reading:</a:t>
            </a:r>
            <a:br>
              <a:rPr lang="en-US" dirty="0"/>
            </a:br>
            <a:r>
              <a:rPr lang="en-US" dirty="0"/>
              <a:t>• </a:t>
            </a:r>
            <a:r>
              <a:rPr lang="en-US" i="1" dirty="0"/>
              <a:t>Accessibility for Everyone</a:t>
            </a:r>
            <a:r>
              <a:rPr lang="en-US" dirty="0"/>
              <a:t> by Laura </a:t>
            </a:r>
            <a:r>
              <a:rPr lang="en-US" dirty="0" err="1"/>
              <a:t>Kalbag</a:t>
            </a:r>
            <a:endParaRPr lang="en-US" dirty="0"/>
          </a:p>
          <a:p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7BA6D9-6BE4-4E07-9079-23F043E10DED}" type="slidenum">
              <a:rPr lang="hr-HR" smtClean="0"/>
              <a:t>8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0664017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Teacher Notes:</a:t>
            </a:r>
            <a:br>
              <a:rPr lang="en-US" dirty="0"/>
            </a:br>
            <a:r>
              <a:rPr lang="en-US" dirty="0"/>
              <a:t>• Guide students through the creation of nested lists and using proper list tags (&lt;</a:t>
            </a:r>
            <a:r>
              <a:rPr lang="en-US" dirty="0" err="1"/>
              <a:t>ul</a:t>
            </a:r>
            <a:r>
              <a:rPr lang="en-US" dirty="0"/>
              <a:t>&gt;, &lt;</a:t>
            </a:r>
            <a:r>
              <a:rPr lang="en-US" dirty="0" err="1"/>
              <a:t>ol</a:t>
            </a:r>
            <a:r>
              <a:rPr lang="en-US" dirty="0"/>
              <a:t>&gt;, &lt;li&gt;).</a:t>
            </a:r>
            <a:br>
              <a:rPr lang="en-US" dirty="0"/>
            </a:br>
            <a:r>
              <a:rPr lang="en-US" dirty="0"/>
              <a:t>• Offer step-by-step instructions while projecting the code and its rendered output.</a:t>
            </a:r>
          </a:p>
          <a:p>
            <a:r>
              <a:rPr lang="en-US" b="1" dirty="0"/>
              <a:t>Resources:</a:t>
            </a:r>
            <a:br>
              <a:rPr lang="en-US" dirty="0"/>
            </a:br>
            <a:r>
              <a:rPr lang="en-US" dirty="0"/>
              <a:t>• </a:t>
            </a:r>
            <a:r>
              <a:rPr lang="en-US" dirty="0">
                <a:hlinkClick r:id="rId3"/>
              </a:rPr>
              <a:t>MDN – HTML Lists</a:t>
            </a:r>
            <a:br>
              <a:rPr lang="en-US" dirty="0"/>
            </a:br>
            <a:r>
              <a:rPr lang="en-US" dirty="0"/>
              <a:t>• W3Schools – HTML Lists</a:t>
            </a:r>
          </a:p>
          <a:p>
            <a:endParaRPr lang="en-US" dirty="0"/>
          </a:p>
          <a:p>
            <a:r>
              <a:rPr lang="en-US" b="1" dirty="0"/>
              <a:t>Code -</a:t>
            </a:r>
            <a:r>
              <a:rPr lang="en-US" dirty="0"/>
              <a:t> https://github.com/dinoDuvnjak/CTK/tree/main/SHIFT4IT/html-introduction/2.2-html-list</a:t>
            </a:r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7BA6D9-6BE4-4E07-9079-23F043E10DED}" type="slidenum">
              <a:rPr lang="hr-HR" smtClean="0"/>
              <a:t>10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1778466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Teacher Notes:</a:t>
            </a:r>
            <a:br>
              <a:rPr lang="en-US" dirty="0"/>
            </a:br>
            <a:r>
              <a:rPr lang="en-US" dirty="0"/>
              <a:t>• Explain that attributes add metadata or control behavior for HTML elements (e.g., </a:t>
            </a:r>
            <a:r>
              <a:rPr lang="en-US" dirty="0" err="1"/>
              <a:t>href</a:t>
            </a:r>
            <a:r>
              <a:rPr lang="en-US" dirty="0"/>
              <a:t>, </a:t>
            </a:r>
            <a:r>
              <a:rPr lang="en-US" dirty="0" err="1"/>
              <a:t>src</a:t>
            </a:r>
            <a:r>
              <a:rPr lang="en-US" dirty="0"/>
              <a:t>, alt).</a:t>
            </a:r>
            <a:br>
              <a:rPr lang="en-US" dirty="0"/>
            </a:br>
            <a:r>
              <a:rPr lang="en-US" dirty="0"/>
              <a:t>• Discuss how some attributes are available for all tags (global attributes) while others are tag-specific.</a:t>
            </a:r>
            <a:br>
              <a:rPr lang="en-US" dirty="0"/>
            </a:br>
            <a:r>
              <a:rPr lang="en-US" dirty="0"/>
              <a:t>• Encourage students to explore the provided link for interactive examples.</a:t>
            </a:r>
          </a:p>
          <a:p>
            <a:pPr>
              <a:buNone/>
            </a:pPr>
            <a:r>
              <a:rPr lang="en-US" b="1" dirty="0"/>
              <a:t>Resources:</a:t>
            </a:r>
            <a:br>
              <a:rPr lang="en-US" dirty="0"/>
            </a:br>
            <a:r>
              <a:rPr lang="en-US" dirty="0"/>
              <a:t>• </a:t>
            </a:r>
            <a:r>
              <a:rPr lang="en-US" dirty="0">
                <a:hlinkClick r:id="rId3"/>
              </a:rPr>
              <a:t>W3Schools – HTML Attributes</a:t>
            </a:r>
            <a:br>
              <a:rPr lang="en-US" dirty="0"/>
            </a:br>
            <a:r>
              <a:rPr lang="en-US" dirty="0"/>
              <a:t>• </a:t>
            </a:r>
            <a:r>
              <a:rPr lang="en-US" dirty="0">
                <a:hlinkClick r:id="rId4"/>
              </a:rPr>
              <a:t>MDN – HTML Standard Attributes</a:t>
            </a:r>
            <a:endParaRPr lang="en-US" dirty="0"/>
          </a:p>
          <a:p>
            <a:r>
              <a:rPr lang="en-US" b="1" dirty="0"/>
              <a:t>Additional Reading:</a:t>
            </a:r>
            <a:br>
              <a:rPr lang="en-US" dirty="0"/>
            </a:br>
            <a:r>
              <a:rPr lang="en-US" dirty="0"/>
              <a:t>• </a:t>
            </a:r>
            <a:r>
              <a:rPr lang="en-US" i="1" dirty="0"/>
              <a:t>HTML5 in Easy Steps</a:t>
            </a:r>
            <a:r>
              <a:rPr lang="en-US" dirty="0"/>
              <a:t> by Mike McGrath</a:t>
            </a:r>
          </a:p>
          <a:p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7BA6D9-6BE4-4E07-9079-23F043E10DED}" type="slidenum">
              <a:rPr lang="hr-HR" smtClean="0"/>
              <a:t>11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9467731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Teacher Notes:</a:t>
            </a:r>
            <a:br>
              <a:rPr lang="en-US" dirty="0"/>
            </a:br>
            <a:r>
              <a:rPr lang="en-US" dirty="0"/>
              <a:t>• Demonstrate the creation of both internal and external links using relative and absolute URLs.</a:t>
            </a:r>
            <a:br>
              <a:rPr lang="en-US" dirty="0"/>
            </a:br>
            <a:r>
              <a:rPr lang="en-US" dirty="0"/>
              <a:t>• Highlight the importance of using descriptive link text for both SEO and accessibility.</a:t>
            </a:r>
          </a:p>
          <a:p>
            <a:r>
              <a:rPr lang="en-US" b="1" dirty="0"/>
              <a:t>Resources:</a:t>
            </a:r>
            <a:br>
              <a:rPr lang="en-US" dirty="0"/>
            </a:br>
            <a:r>
              <a:rPr lang="en-US" dirty="0"/>
              <a:t>• </a:t>
            </a:r>
            <a:r>
              <a:rPr lang="en-US" dirty="0">
                <a:hlinkClick r:id="rId3"/>
              </a:rPr>
              <a:t>MDN – The HTML Anchor Element</a:t>
            </a:r>
            <a:br>
              <a:rPr lang="en-US" dirty="0"/>
            </a:br>
            <a:r>
              <a:rPr lang="en-US" dirty="0"/>
              <a:t>• W3Schools – HTML Links</a:t>
            </a:r>
          </a:p>
          <a:p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7BA6D9-6BE4-4E07-9079-23F043E10DED}" type="slidenum">
              <a:rPr lang="hr-HR" smtClean="0"/>
              <a:t>12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4005811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Naslovni slaj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Slika 13">
            <a:extLst>
              <a:ext uri="{FF2B5EF4-FFF2-40B4-BE49-F238E27FC236}">
                <a16:creationId xmlns:a16="http://schemas.microsoft.com/office/drawing/2014/main" id="{8FBD081C-E6C2-807B-F622-45A52F57D6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28"/>
            <a:ext cx="12192000" cy="6857142"/>
          </a:xfrm>
          <a:prstGeom prst="rect">
            <a:avLst/>
          </a:pr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00F290A5-665D-F2E4-352E-051E267BCC1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455653" y="2468084"/>
            <a:ext cx="9144000" cy="2387600"/>
          </a:xfrm>
        </p:spPr>
        <p:txBody>
          <a:bodyPr anchor="b"/>
          <a:lstStyle>
            <a:lvl1pPr algn="r">
              <a:defRPr sz="6000">
                <a:latin typeface="Montserrat" panose="00000500000000000000" pitchFamily="2" charset="-18"/>
              </a:defRPr>
            </a:lvl1pPr>
          </a:lstStyle>
          <a:p>
            <a:r>
              <a:rPr lang="hr-HR" dirty="0"/>
              <a:t>DOCUMENT TITLE</a:t>
            </a:r>
          </a:p>
        </p:txBody>
      </p:sp>
      <p:sp>
        <p:nvSpPr>
          <p:cNvPr id="3" name="Podnaslov 2">
            <a:extLst>
              <a:ext uri="{FF2B5EF4-FFF2-40B4-BE49-F238E27FC236}">
                <a16:creationId xmlns:a16="http://schemas.microsoft.com/office/drawing/2014/main" id="{7A61E420-EBAD-A9E6-F448-076E17D0F24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455653" y="4947759"/>
            <a:ext cx="9144000" cy="1655762"/>
          </a:xfrm>
        </p:spPr>
        <p:txBody>
          <a:bodyPr/>
          <a:lstStyle>
            <a:lvl1pPr marL="0" indent="0" algn="r">
              <a:buNone/>
              <a:defRPr sz="2400">
                <a:latin typeface="Montserrat" panose="00000500000000000000" pitchFamily="2" charset="-1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r-HR" dirty="0"/>
              <a:t>SUBHEADING</a:t>
            </a:r>
          </a:p>
        </p:txBody>
      </p:sp>
    </p:spTree>
    <p:extLst>
      <p:ext uri="{BB962C8B-B14F-4D97-AF65-F5344CB8AC3E}">
        <p14:creationId xmlns:p14="http://schemas.microsoft.com/office/powerpoint/2010/main" val="1637976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7_Naslov i sadrža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lika 6">
            <a:extLst>
              <a:ext uri="{FF2B5EF4-FFF2-40B4-BE49-F238E27FC236}">
                <a16:creationId xmlns:a16="http://schemas.microsoft.com/office/drawing/2014/main" id="{E1102532-B18A-F116-ED3D-C3E4F6576C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428"/>
            <a:ext cx="12191998" cy="6857141"/>
          </a:xfrm>
          <a:prstGeom prst="rect">
            <a:avLst/>
          </a:pr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3476ACE7-458A-DB79-D9F2-688CE21D2D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l">
              <a:defRPr sz="3600">
                <a:latin typeface="Bahnschrift SemiBold" panose="020B0502040204020203" pitchFamily="34" charset="0"/>
              </a:defRPr>
            </a:lvl1pPr>
          </a:lstStyle>
          <a:p>
            <a:r>
              <a:rPr lang="hr-HR" dirty="0"/>
              <a:t>HOMEWORK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48EC462E-02D9-044A-298B-A009977EE7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Bahnschrift SemiLight" panose="020B0502040204020203" pitchFamily="34" charset="0"/>
              </a:defRPr>
            </a:lvl1pPr>
            <a:lvl2pPr>
              <a:defRPr>
                <a:latin typeface="Bahnschrift SemiLight" panose="020B0502040204020203" pitchFamily="34" charset="0"/>
              </a:defRPr>
            </a:lvl2pPr>
            <a:lvl3pPr>
              <a:defRPr>
                <a:latin typeface="Bahnschrift SemiLight" panose="020B0502040204020203" pitchFamily="34" charset="0"/>
              </a:defRPr>
            </a:lvl3pPr>
            <a:lvl4pPr>
              <a:defRPr>
                <a:latin typeface="Bahnschrift SemiLight" panose="020B0502040204020203" pitchFamily="34" charset="0"/>
              </a:defRPr>
            </a:lvl4pPr>
            <a:lvl5pPr>
              <a:defRPr>
                <a:latin typeface="Bahnschrift SemiLight" panose="020B0502040204020203" pitchFamily="34" charset="0"/>
              </a:defRPr>
            </a:lvl5pPr>
          </a:lstStyle>
          <a:p>
            <a:pPr lvl="0"/>
            <a:r>
              <a:rPr lang="hr-HR" dirty="0"/>
              <a:t>Kliknite da biste uredili matrice</a:t>
            </a:r>
          </a:p>
        </p:txBody>
      </p:sp>
    </p:spTree>
    <p:extLst>
      <p:ext uri="{BB962C8B-B14F-4D97-AF65-F5344CB8AC3E}">
        <p14:creationId xmlns:p14="http://schemas.microsoft.com/office/powerpoint/2010/main" val="20294087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8_Naslov i sadrža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lika 6">
            <a:extLst>
              <a:ext uri="{FF2B5EF4-FFF2-40B4-BE49-F238E27FC236}">
                <a16:creationId xmlns:a16="http://schemas.microsoft.com/office/drawing/2014/main" id="{E1102532-B18A-F116-ED3D-C3E4F6576C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" y="428"/>
            <a:ext cx="12191996" cy="6857141"/>
          </a:xfrm>
          <a:prstGeom prst="rect">
            <a:avLst/>
          </a:pr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3476ACE7-458A-DB79-D9F2-688CE21D2D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l">
              <a:defRPr sz="3600">
                <a:latin typeface="Bahnschrift SemiBold" panose="020B0502040204020203" pitchFamily="34" charset="0"/>
              </a:defRPr>
            </a:lvl1pPr>
          </a:lstStyle>
          <a:p>
            <a:r>
              <a:rPr lang="hr-HR" dirty="0"/>
              <a:t>ASSESSMENTS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48EC462E-02D9-044A-298B-A009977EE7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Bahnschrift SemiLight" panose="020B0502040204020203" pitchFamily="34" charset="0"/>
              </a:defRPr>
            </a:lvl1pPr>
            <a:lvl2pPr>
              <a:defRPr>
                <a:latin typeface="Bahnschrift SemiLight" panose="020B0502040204020203" pitchFamily="34" charset="0"/>
              </a:defRPr>
            </a:lvl2pPr>
            <a:lvl3pPr>
              <a:defRPr>
                <a:latin typeface="Bahnschrift SemiLight" panose="020B0502040204020203" pitchFamily="34" charset="0"/>
              </a:defRPr>
            </a:lvl3pPr>
            <a:lvl4pPr>
              <a:defRPr>
                <a:latin typeface="Bahnschrift SemiLight" panose="020B0502040204020203" pitchFamily="34" charset="0"/>
              </a:defRPr>
            </a:lvl4pPr>
            <a:lvl5pPr>
              <a:defRPr>
                <a:latin typeface="Bahnschrift SemiLight" panose="020B0502040204020203" pitchFamily="34" charset="0"/>
              </a:defRPr>
            </a:lvl5pPr>
          </a:lstStyle>
          <a:p>
            <a:pPr lvl="0"/>
            <a:r>
              <a:rPr lang="hr-HR" dirty="0"/>
              <a:t>Kliknite da biste uredili matrice</a:t>
            </a:r>
          </a:p>
        </p:txBody>
      </p:sp>
    </p:spTree>
    <p:extLst>
      <p:ext uri="{BB962C8B-B14F-4D97-AF65-F5344CB8AC3E}">
        <p14:creationId xmlns:p14="http://schemas.microsoft.com/office/powerpoint/2010/main" val="41420978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9_Naslov i sadrža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lika 6">
            <a:extLst>
              <a:ext uri="{FF2B5EF4-FFF2-40B4-BE49-F238E27FC236}">
                <a16:creationId xmlns:a16="http://schemas.microsoft.com/office/drawing/2014/main" id="{E1102532-B18A-F116-ED3D-C3E4F6576C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" y="428"/>
            <a:ext cx="12191996" cy="6857140"/>
          </a:xfrm>
          <a:prstGeom prst="rect">
            <a:avLst/>
          </a:pr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3476ACE7-458A-DB79-D9F2-688CE21D2D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l">
              <a:defRPr sz="3600">
                <a:latin typeface="Bahnschrift SemiBold" panose="020B0502040204020203" pitchFamily="34" charset="0"/>
              </a:defRPr>
            </a:lvl1pPr>
          </a:lstStyle>
          <a:p>
            <a:r>
              <a:rPr lang="hr-HR" dirty="0"/>
              <a:t>ADDITIONAL READING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48EC462E-02D9-044A-298B-A009977EE7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Bahnschrift SemiLight" panose="020B0502040204020203" pitchFamily="34" charset="0"/>
              </a:defRPr>
            </a:lvl1pPr>
            <a:lvl2pPr>
              <a:defRPr>
                <a:latin typeface="Bahnschrift SemiLight" panose="020B0502040204020203" pitchFamily="34" charset="0"/>
              </a:defRPr>
            </a:lvl2pPr>
            <a:lvl3pPr>
              <a:defRPr>
                <a:latin typeface="Bahnschrift SemiLight" panose="020B0502040204020203" pitchFamily="34" charset="0"/>
              </a:defRPr>
            </a:lvl3pPr>
            <a:lvl4pPr>
              <a:defRPr>
                <a:latin typeface="Bahnschrift SemiLight" panose="020B0502040204020203" pitchFamily="34" charset="0"/>
              </a:defRPr>
            </a:lvl4pPr>
            <a:lvl5pPr>
              <a:defRPr>
                <a:latin typeface="Bahnschrift SemiLight" panose="020B0502040204020203" pitchFamily="34" charset="0"/>
              </a:defRPr>
            </a:lvl5pPr>
          </a:lstStyle>
          <a:p>
            <a:pPr lvl="0"/>
            <a:r>
              <a:rPr lang="hr-HR" dirty="0"/>
              <a:t>Kliknite da biste uredili matrice</a:t>
            </a:r>
          </a:p>
        </p:txBody>
      </p:sp>
    </p:spTree>
    <p:extLst>
      <p:ext uri="{BB962C8B-B14F-4D97-AF65-F5344CB8AC3E}">
        <p14:creationId xmlns:p14="http://schemas.microsoft.com/office/powerpoint/2010/main" val="24143242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0_Naslov i sadrža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lika 6">
            <a:extLst>
              <a:ext uri="{FF2B5EF4-FFF2-40B4-BE49-F238E27FC236}">
                <a16:creationId xmlns:a16="http://schemas.microsoft.com/office/drawing/2014/main" id="{E1102532-B18A-F116-ED3D-C3E4F6576C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" y="428"/>
            <a:ext cx="12191994" cy="6857140"/>
          </a:xfrm>
          <a:prstGeom prst="rect">
            <a:avLst/>
          </a:pr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3476ACE7-458A-DB79-D9F2-688CE21D2D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l">
              <a:defRPr sz="3600">
                <a:latin typeface="Bahnschrift SemiBold" panose="020B0502040204020203" pitchFamily="34" charset="0"/>
              </a:defRPr>
            </a:lvl1pPr>
          </a:lstStyle>
          <a:p>
            <a:r>
              <a:rPr lang="hr-HR" dirty="0"/>
              <a:t>RESOURCES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48EC462E-02D9-044A-298B-A009977EE7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Bahnschrift SemiLight" panose="020B0502040204020203" pitchFamily="34" charset="0"/>
              </a:defRPr>
            </a:lvl1pPr>
            <a:lvl2pPr>
              <a:defRPr>
                <a:latin typeface="Bahnschrift SemiLight" panose="020B0502040204020203" pitchFamily="34" charset="0"/>
              </a:defRPr>
            </a:lvl2pPr>
            <a:lvl3pPr>
              <a:defRPr>
                <a:latin typeface="Bahnschrift SemiLight" panose="020B0502040204020203" pitchFamily="34" charset="0"/>
              </a:defRPr>
            </a:lvl3pPr>
            <a:lvl4pPr>
              <a:defRPr>
                <a:latin typeface="Bahnschrift SemiLight" panose="020B0502040204020203" pitchFamily="34" charset="0"/>
              </a:defRPr>
            </a:lvl4pPr>
            <a:lvl5pPr>
              <a:defRPr>
                <a:latin typeface="Bahnschrift SemiLight" panose="020B0502040204020203" pitchFamily="34" charset="0"/>
              </a:defRPr>
            </a:lvl5pPr>
          </a:lstStyle>
          <a:p>
            <a:pPr lvl="0"/>
            <a:r>
              <a:rPr lang="hr-HR" dirty="0"/>
              <a:t>Kliknite da biste uredili matrice</a:t>
            </a:r>
          </a:p>
        </p:txBody>
      </p:sp>
    </p:spTree>
    <p:extLst>
      <p:ext uri="{BB962C8B-B14F-4D97-AF65-F5344CB8AC3E}">
        <p14:creationId xmlns:p14="http://schemas.microsoft.com/office/powerpoint/2010/main" val="168008985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Završni slaj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Slika 8">
            <a:extLst>
              <a:ext uri="{FF2B5EF4-FFF2-40B4-BE49-F238E27FC236}">
                <a16:creationId xmlns:a16="http://schemas.microsoft.com/office/drawing/2014/main" id="{1E9C26A1-6687-A87D-1AE0-CDCFC63DA5B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428"/>
            <a:ext cx="12191998" cy="6857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8270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Naslovni slaj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Slika 8">
            <a:extLst>
              <a:ext uri="{FF2B5EF4-FFF2-40B4-BE49-F238E27FC236}">
                <a16:creationId xmlns:a16="http://schemas.microsoft.com/office/drawing/2014/main" id="{1E9C26A1-6687-A87D-1AE0-CDCFC63DA5B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28"/>
            <a:ext cx="12192000" cy="6857142"/>
          </a:xfrm>
          <a:prstGeom prst="rect">
            <a:avLst/>
          </a:pr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00F290A5-665D-F2E4-352E-051E267BCC1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455653" y="3382477"/>
            <a:ext cx="9144000" cy="2387600"/>
          </a:xfrm>
        </p:spPr>
        <p:txBody>
          <a:bodyPr anchor="b"/>
          <a:lstStyle>
            <a:lvl1pPr algn="r">
              <a:defRPr sz="4800">
                <a:latin typeface="Bahnschrift" panose="020B0502040204020203" pitchFamily="34" charset="0"/>
              </a:defRPr>
            </a:lvl1pPr>
          </a:lstStyle>
          <a:p>
            <a:r>
              <a:rPr lang="hr-HR" dirty="0"/>
              <a:t>HEADING</a:t>
            </a:r>
          </a:p>
        </p:txBody>
      </p:sp>
    </p:spTree>
    <p:extLst>
      <p:ext uri="{BB962C8B-B14F-4D97-AF65-F5344CB8AC3E}">
        <p14:creationId xmlns:p14="http://schemas.microsoft.com/office/powerpoint/2010/main" val="16266225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slov i sadrža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lika 9" descr="Slika na kojoj se prikazuje crta, snimka zaslona, šarenilo, dizajn&#10;&#10;Opis je automatski generiran">
            <a:extLst>
              <a:ext uri="{FF2B5EF4-FFF2-40B4-BE49-F238E27FC236}">
                <a16:creationId xmlns:a16="http://schemas.microsoft.com/office/drawing/2014/main" id="{7D3E6235-77BD-81C2-1C4B-460BFF2AC5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3476ACE7-458A-DB79-D9F2-688CE21D2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r">
              <a:defRPr sz="3600">
                <a:latin typeface="Bahnschrift SemiBold" panose="020B0502040204020203" pitchFamily="34" charset="0"/>
              </a:defRPr>
            </a:lvl1pPr>
          </a:lstStyle>
          <a:p>
            <a:r>
              <a:rPr lang="hr-HR" dirty="0"/>
              <a:t>Kliknite da biste uredili stil naslova matrice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48EC462E-02D9-044A-298B-A009977EE7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Bahnschrift SemiLight" panose="020B0502040204020203" pitchFamily="34" charset="0"/>
              </a:defRPr>
            </a:lvl1pPr>
            <a:lvl2pPr>
              <a:defRPr>
                <a:latin typeface="Bahnschrift SemiLight" panose="020B0502040204020203" pitchFamily="34" charset="0"/>
              </a:defRPr>
            </a:lvl2pPr>
            <a:lvl3pPr>
              <a:defRPr>
                <a:latin typeface="Bahnschrift SemiLight" panose="020B0502040204020203" pitchFamily="34" charset="0"/>
              </a:defRPr>
            </a:lvl3pPr>
            <a:lvl4pPr>
              <a:defRPr>
                <a:latin typeface="Bahnschrift SemiLight" panose="020B0502040204020203" pitchFamily="34" charset="0"/>
              </a:defRPr>
            </a:lvl4pPr>
            <a:lvl5pPr>
              <a:defRPr>
                <a:latin typeface="Bahnschrift SemiLight" panose="020B0502040204020203" pitchFamily="34" charset="0"/>
              </a:defRPr>
            </a:lvl5pPr>
          </a:lstStyle>
          <a:p>
            <a:pPr lvl="0"/>
            <a:r>
              <a:rPr lang="hr-HR" dirty="0"/>
              <a:t>Kliknite da biste uredili matrice</a:t>
            </a:r>
          </a:p>
        </p:txBody>
      </p:sp>
    </p:spTree>
    <p:extLst>
      <p:ext uri="{BB962C8B-B14F-4D97-AF65-F5344CB8AC3E}">
        <p14:creationId xmlns:p14="http://schemas.microsoft.com/office/powerpoint/2010/main" val="16012754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sadržaj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lika 7" descr="Slika na kojoj se prikazuje crta, snimka zaslona, šarenilo, dizajn">
            <a:extLst>
              <a:ext uri="{FF2B5EF4-FFF2-40B4-BE49-F238E27FC236}">
                <a16:creationId xmlns:a16="http://schemas.microsoft.com/office/drawing/2014/main" id="{813DD7BB-6C45-D079-40C8-D9AAFA33515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E69C0126-D498-D7EF-F08C-471CA839C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r">
              <a:defRPr sz="3600">
                <a:latin typeface="Bahnschrift SemiBold" panose="020B0502040204020203" pitchFamily="34" charset="0"/>
              </a:defRPr>
            </a:lvl1pPr>
          </a:lstStyle>
          <a:p>
            <a:r>
              <a:rPr lang="hr-HR" dirty="0"/>
              <a:t>Kliknite da biste uredili stil naslova matrice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E0915537-B2D1-B872-5BC6-E6A6498B82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latin typeface="Bahnschrift SemiLight" panose="020B0502040204020203" pitchFamily="34" charset="0"/>
              </a:defRPr>
            </a:lvl1pPr>
          </a:lstStyle>
          <a:p>
            <a:pPr lvl="0"/>
            <a:r>
              <a:rPr lang="hr-HR" dirty="0"/>
              <a:t>Kliknite da biste uredili matrice</a:t>
            </a:r>
          </a:p>
        </p:txBody>
      </p:sp>
      <p:sp>
        <p:nvSpPr>
          <p:cNvPr id="4" name="Rezervirano mjesto sadržaja 3">
            <a:extLst>
              <a:ext uri="{FF2B5EF4-FFF2-40B4-BE49-F238E27FC236}">
                <a16:creationId xmlns:a16="http://schemas.microsoft.com/office/drawing/2014/main" id="{6E429AF7-3B52-7B21-C5E7-7BA86CDA81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41308425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Naslovni slaj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lika 3">
            <a:extLst>
              <a:ext uri="{FF2B5EF4-FFF2-40B4-BE49-F238E27FC236}">
                <a16:creationId xmlns:a16="http://schemas.microsoft.com/office/drawing/2014/main" id="{4911BAC4-6BC8-78C9-C3A0-3B8193B50BA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28"/>
            <a:ext cx="12192000" cy="6857142"/>
          </a:xfrm>
          <a:prstGeom prst="rect">
            <a:avLst/>
          </a:pr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00F290A5-665D-F2E4-352E-051E267BCC1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455653" y="3382477"/>
            <a:ext cx="9144000" cy="2387600"/>
          </a:xfrm>
        </p:spPr>
        <p:txBody>
          <a:bodyPr anchor="b"/>
          <a:lstStyle>
            <a:lvl1pPr algn="r">
              <a:defRPr sz="4800">
                <a:latin typeface="Bahnschrift" panose="020B0502040204020203" pitchFamily="34" charset="0"/>
              </a:defRPr>
            </a:lvl1pPr>
          </a:lstStyle>
          <a:p>
            <a:r>
              <a:rPr lang="hr-HR" dirty="0"/>
              <a:t>HEADING</a:t>
            </a:r>
          </a:p>
        </p:txBody>
      </p:sp>
    </p:spTree>
    <p:extLst>
      <p:ext uri="{BB962C8B-B14F-4D97-AF65-F5344CB8AC3E}">
        <p14:creationId xmlns:p14="http://schemas.microsoft.com/office/powerpoint/2010/main" val="29414218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Naslov i sadrža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lika 6" descr="Slika na kojoj se prikazuje crta, snimka zaslona, dizajn&#10;&#10;Opis je automatski generiran">
            <a:extLst>
              <a:ext uri="{FF2B5EF4-FFF2-40B4-BE49-F238E27FC236}">
                <a16:creationId xmlns:a16="http://schemas.microsoft.com/office/drawing/2014/main" id="{E1102532-B18A-F116-ED3D-C3E4F6576C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3476ACE7-458A-DB79-D9F2-688CE21D2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r">
              <a:defRPr sz="3600">
                <a:latin typeface="Bahnschrift SemiBold" panose="020B0502040204020203" pitchFamily="34" charset="0"/>
              </a:defRPr>
            </a:lvl1pPr>
          </a:lstStyle>
          <a:p>
            <a:r>
              <a:rPr lang="hr-HR" dirty="0"/>
              <a:t>Kliknite da biste uredili stil naslova matrice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48EC462E-02D9-044A-298B-A009977EE7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Bahnschrift SemiLight" panose="020B0502040204020203" pitchFamily="34" charset="0"/>
              </a:defRPr>
            </a:lvl1pPr>
            <a:lvl2pPr>
              <a:defRPr>
                <a:latin typeface="Bahnschrift SemiLight" panose="020B0502040204020203" pitchFamily="34" charset="0"/>
              </a:defRPr>
            </a:lvl2pPr>
            <a:lvl3pPr>
              <a:defRPr>
                <a:latin typeface="Bahnschrift SemiLight" panose="020B0502040204020203" pitchFamily="34" charset="0"/>
              </a:defRPr>
            </a:lvl3pPr>
            <a:lvl4pPr>
              <a:defRPr>
                <a:latin typeface="Bahnschrift SemiLight" panose="020B0502040204020203" pitchFamily="34" charset="0"/>
              </a:defRPr>
            </a:lvl4pPr>
            <a:lvl5pPr>
              <a:defRPr>
                <a:latin typeface="Bahnschrift SemiLight" panose="020B0502040204020203" pitchFamily="34" charset="0"/>
              </a:defRPr>
            </a:lvl5pPr>
          </a:lstStyle>
          <a:p>
            <a:pPr lvl="0"/>
            <a:r>
              <a:rPr lang="hr-HR" dirty="0"/>
              <a:t>Kliknite da biste uredili matrice</a:t>
            </a:r>
          </a:p>
        </p:txBody>
      </p:sp>
    </p:spTree>
    <p:extLst>
      <p:ext uri="{BB962C8B-B14F-4D97-AF65-F5344CB8AC3E}">
        <p14:creationId xmlns:p14="http://schemas.microsoft.com/office/powerpoint/2010/main" val="15589031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Dva sadržaj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lika 4" descr="Slika na kojoj se prikazuje crta, snimka zaslona, dizajn&#10;&#10;Opis je automatski generiran">
            <a:extLst>
              <a:ext uri="{FF2B5EF4-FFF2-40B4-BE49-F238E27FC236}">
                <a16:creationId xmlns:a16="http://schemas.microsoft.com/office/drawing/2014/main" id="{5FF10651-A88B-132B-AE77-005E725B182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E69C0126-D498-D7EF-F08C-471CA839C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r">
              <a:defRPr sz="3600">
                <a:latin typeface="Bahnschrift SemiBold" panose="020B0502040204020203" pitchFamily="34" charset="0"/>
              </a:defRPr>
            </a:lvl1pPr>
          </a:lstStyle>
          <a:p>
            <a:r>
              <a:rPr lang="hr-HR" dirty="0"/>
              <a:t>Kliknite da biste uredili stil naslova matrice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E0915537-B2D1-B872-5BC6-E6A6498B82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latin typeface="Bahnschrift SemiLight" panose="020B0502040204020203" pitchFamily="34" charset="0"/>
              </a:defRPr>
            </a:lvl1pPr>
          </a:lstStyle>
          <a:p>
            <a:pPr lvl="0"/>
            <a:r>
              <a:rPr lang="hr-HR" dirty="0"/>
              <a:t>Kliknite da biste uredili matrice</a:t>
            </a:r>
          </a:p>
        </p:txBody>
      </p:sp>
      <p:sp>
        <p:nvSpPr>
          <p:cNvPr id="4" name="Rezervirano mjesto sadržaja 3">
            <a:extLst>
              <a:ext uri="{FF2B5EF4-FFF2-40B4-BE49-F238E27FC236}">
                <a16:creationId xmlns:a16="http://schemas.microsoft.com/office/drawing/2014/main" id="{6E429AF7-3B52-7B21-C5E7-7BA86CDA81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25568300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Naslov i sadrža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lika 6">
            <a:extLst>
              <a:ext uri="{FF2B5EF4-FFF2-40B4-BE49-F238E27FC236}">
                <a16:creationId xmlns:a16="http://schemas.microsoft.com/office/drawing/2014/main" id="{E1102532-B18A-F116-ED3D-C3E4F6576C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28"/>
            <a:ext cx="12192000" cy="6857142"/>
          </a:xfrm>
          <a:prstGeom prst="rect">
            <a:avLst/>
          </a:pr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3476ACE7-458A-DB79-D9F2-688CE21D2D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l">
              <a:defRPr sz="3600">
                <a:latin typeface="Bahnschrift SemiBold" panose="020B0502040204020203" pitchFamily="34" charset="0"/>
              </a:defRPr>
            </a:lvl1pPr>
          </a:lstStyle>
          <a:p>
            <a:r>
              <a:rPr lang="hr-HR" dirty="0"/>
              <a:t>DISCUSSION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48EC462E-02D9-044A-298B-A009977EE7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Bahnschrift SemiLight" panose="020B0502040204020203" pitchFamily="34" charset="0"/>
              </a:defRPr>
            </a:lvl1pPr>
            <a:lvl2pPr>
              <a:defRPr>
                <a:latin typeface="Bahnschrift SemiLight" panose="020B0502040204020203" pitchFamily="34" charset="0"/>
              </a:defRPr>
            </a:lvl2pPr>
            <a:lvl3pPr>
              <a:defRPr>
                <a:latin typeface="Bahnschrift SemiLight" panose="020B0502040204020203" pitchFamily="34" charset="0"/>
              </a:defRPr>
            </a:lvl3pPr>
            <a:lvl4pPr>
              <a:defRPr>
                <a:latin typeface="Bahnschrift SemiLight" panose="020B0502040204020203" pitchFamily="34" charset="0"/>
              </a:defRPr>
            </a:lvl4pPr>
            <a:lvl5pPr>
              <a:defRPr>
                <a:latin typeface="Bahnschrift SemiLight" panose="020B0502040204020203" pitchFamily="34" charset="0"/>
              </a:defRPr>
            </a:lvl5pPr>
          </a:lstStyle>
          <a:p>
            <a:pPr lvl="0"/>
            <a:r>
              <a:rPr lang="hr-HR" dirty="0"/>
              <a:t>Kliknite da biste uredili matrice</a:t>
            </a:r>
          </a:p>
        </p:txBody>
      </p:sp>
    </p:spTree>
    <p:extLst>
      <p:ext uri="{BB962C8B-B14F-4D97-AF65-F5344CB8AC3E}">
        <p14:creationId xmlns:p14="http://schemas.microsoft.com/office/powerpoint/2010/main" val="40141549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6_Naslov i sadrža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lika 6">
            <a:extLst>
              <a:ext uri="{FF2B5EF4-FFF2-40B4-BE49-F238E27FC236}">
                <a16:creationId xmlns:a16="http://schemas.microsoft.com/office/drawing/2014/main" id="{E1102532-B18A-F116-ED3D-C3E4F6576C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428"/>
            <a:ext cx="12191998" cy="6857142"/>
          </a:xfrm>
          <a:prstGeom prst="rect">
            <a:avLst/>
          </a:pr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3476ACE7-458A-DB79-D9F2-688CE21D2D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l">
              <a:defRPr sz="3600">
                <a:latin typeface="Bahnschrift SemiBold" panose="020B0502040204020203" pitchFamily="34" charset="0"/>
              </a:defRPr>
            </a:lvl1pPr>
          </a:lstStyle>
          <a:p>
            <a:r>
              <a:rPr lang="hr-HR" dirty="0"/>
              <a:t>EXERCISE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48EC462E-02D9-044A-298B-A009977EE7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Bahnschrift SemiLight" panose="020B0502040204020203" pitchFamily="34" charset="0"/>
              </a:defRPr>
            </a:lvl1pPr>
            <a:lvl2pPr>
              <a:defRPr>
                <a:latin typeface="Bahnschrift SemiLight" panose="020B0502040204020203" pitchFamily="34" charset="0"/>
              </a:defRPr>
            </a:lvl2pPr>
            <a:lvl3pPr>
              <a:defRPr>
                <a:latin typeface="Bahnschrift SemiLight" panose="020B0502040204020203" pitchFamily="34" charset="0"/>
              </a:defRPr>
            </a:lvl3pPr>
            <a:lvl4pPr>
              <a:defRPr>
                <a:latin typeface="Bahnschrift SemiLight" panose="020B0502040204020203" pitchFamily="34" charset="0"/>
              </a:defRPr>
            </a:lvl4pPr>
            <a:lvl5pPr>
              <a:defRPr>
                <a:latin typeface="Bahnschrift SemiLight" panose="020B0502040204020203" pitchFamily="34" charset="0"/>
              </a:defRPr>
            </a:lvl5pPr>
          </a:lstStyle>
          <a:p>
            <a:pPr lvl="0"/>
            <a:r>
              <a:rPr lang="hr-HR" dirty="0"/>
              <a:t>Kliknite da biste uredili matrice</a:t>
            </a:r>
          </a:p>
        </p:txBody>
      </p:sp>
    </p:spTree>
    <p:extLst>
      <p:ext uri="{BB962C8B-B14F-4D97-AF65-F5344CB8AC3E}">
        <p14:creationId xmlns:p14="http://schemas.microsoft.com/office/powerpoint/2010/main" val="5753899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zervirano mjesto naslova 1">
            <a:extLst>
              <a:ext uri="{FF2B5EF4-FFF2-40B4-BE49-F238E27FC236}">
                <a16:creationId xmlns:a16="http://schemas.microsoft.com/office/drawing/2014/main" id="{1B650DF9-2458-1434-6EFF-3D965EDC4A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r-HR" dirty="0"/>
              <a:t>Kliknite da biste uredili stil naslova matrice</a:t>
            </a:r>
          </a:p>
        </p:txBody>
      </p:sp>
      <p:sp>
        <p:nvSpPr>
          <p:cNvPr id="3" name="Rezervirano mjesto teksta 2">
            <a:extLst>
              <a:ext uri="{FF2B5EF4-FFF2-40B4-BE49-F238E27FC236}">
                <a16:creationId xmlns:a16="http://schemas.microsoft.com/office/drawing/2014/main" id="{76C6E5EE-2B8F-9019-690C-3AF0A69B8C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</a:p>
        </p:txBody>
      </p:sp>
      <p:sp>
        <p:nvSpPr>
          <p:cNvPr id="4" name="Rezervirano mjesto datuma 3">
            <a:extLst>
              <a:ext uri="{FF2B5EF4-FFF2-40B4-BE49-F238E27FC236}">
                <a16:creationId xmlns:a16="http://schemas.microsoft.com/office/drawing/2014/main" id="{470CF1CA-F427-A5AF-96AA-671002CD74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63B997-549E-41F4-A1E4-B0CF42B49EF1}" type="datetimeFigureOut">
              <a:rPr lang="hr-HR" smtClean="0"/>
              <a:t>7.7.2025.</a:t>
            </a:fld>
            <a:endParaRPr lang="hr-HR"/>
          </a:p>
        </p:txBody>
      </p:sp>
      <p:sp>
        <p:nvSpPr>
          <p:cNvPr id="5" name="Rezervirano mjesto podnožja 4">
            <a:extLst>
              <a:ext uri="{FF2B5EF4-FFF2-40B4-BE49-F238E27FC236}">
                <a16:creationId xmlns:a16="http://schemas.microsoft.com/office/drawing/2014/main" id="{8D829544-1FE5-4ED0-6A51-373B245680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r-HR"/>
          </a:p>
        </p:txBody>
      </p:sp>
      <p:sp>
        <p:nvSpPr>
          <p:cNvPr id="6" name="Rezervirano mjesto broja slajda 5">
            <a:extLst>
              <a:ext uri="{FF2B5EF4-FFF2-40B4-BE49-F238E27FC236}">
                <a16:creationId xmlns:a16="http://schemas.microsoft.com/office/drawing/2014/main" id="{33A67201-5F88-A086-59F5-4A06FA6BE0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CDD723-16A0-42C8-A963-6C8D73A0AD48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8975138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4" r:id="rId2"/>
    <p:sldLayoutId id="2147483650" r:id="rId3"/>
    <p:sldLayoutId id="2147483659" r:id="rId4"/>
    <p:sldLayoutId id="2147483665" r:id="rId5"/>
    <p:sldLayoutId id="2147483651" r:id="rId6"/>
    <p:sldLayoutId id="2147483660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69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r-Latn-R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:/www.w3schools.com/html/html_attributes.asp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decademy.com/" TargetMode="External"/><Relationship Id="rId2" Type="http://schemas.openxmlformats.org/officeDocument/2006/relationships/hyperlink" Target="https://developer.mozilla.org/en-US/docs/Learn/HTML/Introduction_to_HTML/Creating_hyperlinks" TargetMode="Externa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w3schools.com/html/html_attributes.asp" TargetMode="External"/><Relationship Id="rId3" Type="http://schemas.openxmlformats.org/officeDocument/2006/relationships/hyperlink" Target="https://developer.mozilla.org/en-US/docs/Learn_web_development/Core/Structuring_content/Basic_HTML_syntax" TargetMode="External"/><Relationship Id="rId7" Type="http://schemas.openxmlformats.org/officeDocument/2006/relationships/hyperlink" Target="https://developer.mozilla.org/en-US/docs/Learn_web_development/Core/Structuring_content/Lists" TargetMode="External"/><Relationship Id="rId2" Type="http://schemas.openxmlformats.org/officeDocument/2006/relationships/hyperlink" Target="https://developer.mozilla.org/en-US/docs/Web/HTML" TargetMode="Externa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developer.mozilla.org/en-US/docs/Web/HTML/Reference/Elements/p" TargetMode="External"/><Relationship Id="rId11" Type="http://schemas.openxmlformats.org/officeDocument/2006/relationships/hyperlink" Target="https://developer.mozilla.org/en-US/docs/Web/HTML/Reference/Elements/link" TargetMode="External"/><Relationship Id="rId5" Type="http://schemas.openxmlformats.org/officeDocument/2006/relationships/hyperlink" Target="https://www.google.com/search?q=MDN+%E2%80%93+HTML+Paragraphs&amp;ie=UTF-8" TargetMode="External"/><Relationship Id="rId10" Type="http://schemas.openxmlformats.org/officeDocument/2006/relationships/hyperlink" Target="https://developer.mozilla.org/en-US/docs/Web/HTML/Reference/Elements/img" TargetMode="External"/><Relationship Id="rId4" Type="http://schemas.openxmlformats.org/officeDocument/2006/relationships/hyperlink" Target="https://developer.mozilla.org/en-US/docs/Web/HTML/Reference/Elements/title" TargetMode="External"/><Relationship Id="rId9" Type="http://schemas.openxmlformats.org/officeDocument/2006/relationships/hyperlink" Target="https://developer.mozilla.org/en-US/docs/Learn_web_development/Core/Structuring_content/Creating_links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slov 3">
            <a:extLst>
              <a:ext uri="{FF2B5EF4-FFF2-40B4-BE49-F238E27FC236}">
                <a16:creationId xmlns:a16="http://schemas.microsoft.com/office/drawing/2014/main" id="{4022C4E9-1E70-8866-3479-A24FD93D0CA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Bahnschrift SemiLight" panose="020B0502040204020203" pitchFamily="34" charset="0"/>
              </a:rPr>
              <a:t>HTML-introduction</a:t>
            </a:r>
            <a:endParaRPr lang="hr-HR" dirty="0">
              <a:latin typeface="Bahnschrift SemiLight" panose="020B0502040204020203" pitchFamily="34" charset="0"/>
            </a:endParaRPr>
          </a:p>
        </p:txBody>
      </p:sp>
      <p:sp>
        <p:nvSpPr>
          <p:cNvPr id="5" name="Podnaslov 4">
            <a:extLst>
              <a:ext uri="{FF2B5EF4-FFF2-40B4-BE49-F238E27FC236}">
                <a16:creationId xmlns:a16="http://schemas.microsoft.com/office/drawing/2014/main" id="{2D59F4E1-B531-21D4-1874-34304F7DAD4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latin typeface="Bahnschrift SemiLight" panose="020B0502040204020203" pitchFamily="34" charset="0"/>
              </a:rPr>
              <a:t>Basic of the HTML files</a:t>
            </a:r>
            <a:endParaRPr lang="hr-HR" dirty="0">
              <a:latin typeface="Bahnschrift Semi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55189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52F9D9-FCFB-E1E0-7CC2-32EF4ECC04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C83616E-DFFE-7002-B38C-613908386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LIST – EXERCISE 2</a:t>
            </a:r>
            <a:endParaRPr lang="hr-HR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4714402-9DB1-5E36-481A-137B83AB33B2}"/>
              </a:ext>
            </a:extLst>
          </p:cNvPr>
          <p:cNvSpPr txBox="1">
            <a:spLocks/>
          </p:cNvSpPr>
          <p:nvPr/>
        </p:nvSpPr>
        <p:spPr>
          <a:xfrm>
            <a:off x="1159329" y="3713264"/>
            <a:ext cx="6482442" cy="9240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Montserrat" panose="00000500000000000000" pitchFamily="2" charset="-18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>
                <a:latin typeface="Bahnschrift SemiLight" panose="020B0502040204020203" pitchFamily="34" charset="0"/>
              </a:rPr>
              <a:t>👉 Recreate image in html code</a:t>
            </a:r>
            <a:endParaRPr lang="hr-HR" dirty="0">
              <a:latin typeface="Bahnschrift SemiLight" panose="020B0502040204020203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4FA3A6-CAC4-8F98-7C21-46C4C28DD0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9658" y="1895515"/>
            <a:ext cx="5467928" cy="4789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3810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BDB8B0-9819-43AE-B477-1CE80CB677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915E8B3-4838-AA4B-F2B7-F9E3BD5AE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ATTRIBUTES</a:t>
            </a:r>
            <a:endParaRPr lang="hr-HR" dirty="0"/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AF532007-A62D-0E27-6EC5-9FC6505A399B}"/>
              </a:ext>
            </a:extLst>
          </p:cNvPr>
          <p:cNvSpPr txBox="1">
            <a:spLocks/>
          </p:cNvSpPr>
          <p:nvPr/>
        </p:nvSpPr>
        <p:spPr>
          <a:xfrm>
            <a:off x="843643" y="1956130"/>
            <a:ext cx="9298052" cy="88311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Montserrat" panose="00000500000000000000" pitchFamily="2" charset="-18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>
                <a:latin typeface="Bahnschrift SemiLight" panose="020B0502040204020203" pitchFamily="34" charset="0"/>
              </a:rPr>
              <a:t>💡 HTML elements can have attributes that add additional information about the element.
👉 Attributes are located inside the opening tag</a:t>
            </a:r>
            <a:endParaRPr lang="hr-HR" dirty="0">
              <a:latin typeface="Bahnschrift SemiLight" panose="020B05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86A81F-31E3-3324-462F-DAEB763A14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803" y="3920598"/>
            <a:ext cx="4395162" cy="73252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8A2EA98-DB64-85E8-5745-447E1C3FB2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113" y="5625437"/>
            <a:ext cx="5507355" cy="5619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51A7CAD-5A08-2897-62E4-223DD7D6C5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4534" y="5685606"/>
            <a:ext cx="5934486" cy="73403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E283620-786A-618D-D637-DB587D58B365}"/>
              </a:ext>
            </a:extLst>
          </p:cNvPr>
          <p:cNvSpPr txBox="1"/>
          <p:nvPr/>
        </p:nvSpPr>
        <p:spPr>
          <a:xfrm>
            <a:off x="995803" y="3260593"/>
            <a:ext cx="60952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>
                <a:latin typeface="Bahnschrift SemiLight" panose="020B0502040204020203" pitchFamily="34" charset="0"/>
              </a:rPr>
              <a:t>https://www.w3schools.com/html/html_attributes.asp</a:t>
            </a:r>
            <a:endParaRPr lang="hr-HR" i="1" dirty="0">
              <a:latin typeface="Bahnschrift SemiLight" panose="020B0502040204020203" pitchFamily="34" charset="0"/>
            </a:endParaRPr>
          </a:p>
        </p:txBody>
      </p:sp>
      <p:sp>
        <p:nvSpPr>
          <p:cNvPr id="13" name="Content Placeholder 1">
            <a:extLst>
              <a:ext uri="{FF2B5EF4-FFF2-40B4-BE49-F238E27FC236}">
                <a16:creationId xmlns:a16="http://schemas.microsoft.com/office/drawing/2014/main" id="{02C6B2FF-07E0-4E3A-6E6E-EE1C7DC59C9A}"/>
              </a:ext>
            </a:extLst>
          </p:cNvPr>
          <p:cNvSpPr txBox="1">
            <a:spLocks/>
          </p:cNvSpPr>
          <p:nvPr/>
        </p:nvSpPr>
        <p:spPr>
          <a:xfrm>
            <a:off x="2404152" y="5077540"/>
            <a:ext cx="1639279" cy="29815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Montserrat" panose="00000500000000000000" pitchFamily="2" charset="-18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>
                <a:latin typeface="Bahnschrift SemiLight" panose="020B0502040204020203" pitchFamily="34" charset="0"/>
              </a:rPr>
              <a:t>Specific</a:t>
            </a:r>
            <a:endParaRPr lang="hr-HR" sz="2000" dirty="0">
              <a:latin typeface="Bahnschrift SemiLight" panose="020B0502040204020203" pitchFamily="34" charset="0"/>
            </a:endParaRPr>
          </a:p>
        </p:txBody>
      </p:sp>
      <p:sp>
        <p:nvSpPr>
          <p:cNvPr id="14" name="Content Placeholder 1">
            <a:extLst>
              <a:ext uri="{FF2B5EF4-FFF2-40B4-BE49-F238E27FC236}">
                <a16:creationId xmlns:a16="http://schemas.microsoft.com/office/drawing/2014/main" id="{CB09D1AE-E74D-2481-9D91-4EB85D6CF43C}"/>
              </a:ext>
            </a:extLst>
          </p:cNvPr>
          <p:cNvSpPr txBox="1">
            <a:spLocks/>
          </p:cNvSpPr>
          <p:nvPr/>
        </p:nvSpPr>
        <p:spPr>
          <a:xfrm>
            <a:off x="7922519" y="5077540"/>
            <a:ext cx="1639279" cy="29815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Montserrat" panose="00000500000000000000" pitchFamily="2" charset="-18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>
                <a:latin typeface="Bahnschrift SemiLight" panose="020B0502040204020203" pitchFamily="34" charset="0"/>
              </a:rPr>
              <a:t>Global</a:t>
            </a:r>
            <a:endParaRPr lang="hr-HR" sz="2000" dirty="0">
              <a:latin typeface="Bahnschrift Semi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01426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35A46C-E313-1363-61C5-DA0F89278B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37A5A8B-4252-4364-7B44-54A3A9D4AC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ANCHOR</a:t>
            </a:r>
            <a:endParaRPr lang="hr-HR" dirty="0"/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9C5F4E99-6608-6ECA-95C5-EF80C7A6B426}"/>
              </a:ext>
            </a:extLst>
          </p:cNvPr>
          <p:cNvSpPr txBox="1">
            <a:spLocks/>
          </p:cNvSpPr>
          <p:nvPr/>
        </p:nvSpPr>
        <p:spPr>
          <a:xfrm>
            <a:off x="977961" y="2265890"/>
            <a:ext cx="9298052" cy="88311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Montserrat" panose="00000500000000000000" pitchFamily="2" charset="-18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>
                <a:latin typeface="Bahnschrift SemiLight" panose="020B0502040204020203" pitchFamily="34" charset="0"/>
              </a:rPr>
              <a:t>💡 Allows the creation of hyperlinks
👉 The </a:t>
            </a:r>
            <a:r>
              <a:rPr lang="en-US" dirty="0" err="1">
                <a:latin typeface="Bahnschrift SemiLight" panose="020B0502040204020203" pitchFamily="34" charset="0"/>
              </a:rPr>
              <a:t>href</a:t>
            </a:r>
            <a:r>
              <a:rPr lang="en-US" dirty="0">
                <a:latin typeface="Bahnschrift SemiLight" panose="020B0502040204020203" pitchFamily="34" charset="0"/>
              </a:rPr>
              <a:t> attribute specifies the URL to which the link leads. Attributes are located inside the opening tag
👉 Without the </a:t>
            </a:r>
            <a:r>
              <a:rPr lang="en-US" dirty="0" err="1">
                <a:latin typeface="Bahnschrift SemiLight" panose="020B0502040204020203" pitchFamily="34" charset="0"/>
              </a:rPr>
              <a:t>href</a:t>
            </a:r>
            <a:r>
              <a:rPr lang="en-US" dirty="0">
                <a:latin typeface="Bahnschrift SemiLight" panose="020B0502040204020203" pitchFamily="34" charset="0"/>
              </a:rPr>
              <a:t> attribute, the link is not active</a:t>
            </a:r>
            <a:endParaRPr lang="en-US" b="1" dirty="0">
              <a:latin typeface="Bahnschrift SemiLight" panose="020B0502040204020203" pitchFamily="34" charset="0"/>
            </a:endParaRPr>
          </a:p>
          <a:p>
            <a:pPr algn="l"/>
            <a:endParaRPr lang="hr-HR" dirty="0">
              <a:latin typeface="Bahnschrift SemiLight" panose="020B0502040204020203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A38586D-5E58-3609-A21D-C04C3E2F7F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4589" y="4451321"/>
            <a:ext cx="8867959" cy="883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8565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F1571D-148A-ADD3-2AD9-BB243045E0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D22F40A-2694-A587-2748-9FEECA4BC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IMAGE</a:t>
            </a:r>
            <a:endParaRPr lang="hr-H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C624A7-5EA5-F8F3-FFAA-32E60BC243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4006" y="3592105"/>
            <a:ext cx="8379164" cy="585728"/>
          </a:xfrm>
          <a:prstGeom prst="rect">
            <a:avLst/>
          </a:prstGeom>
        </p:spPr>
      </p:pic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CDC50EE5-B3D2-21CA-44AE-070C2375EA78}"/>
              </a:ext>
            </a:extLst>
          </p:cNvPr>
          <p:cNvSpPr txBox="1">
            <a:spLocks/>
          </p:cNvSpPr>
          <p:nvPr/>
        </p:nvSpPr>
        <p:spPr>
          <a:xfrm>
            <a:off x="975406" y="1939679"/>
            <a:ext cx="9298052" cy="88311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Montserrat" panose="00000500000000000000" pitchFamily="2" charset="-18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>
                <a:latin typeface="Bahnschrift SemiLight" panose="020B0502040204020203" pitchFamily="34" charset="0"/>
              </a:rPr>
              <a:t>💡 Allows you to add images to our websites
👉 The </a:t>
            </a:r>
            <a:r>
              <a:rPr lang="en-US" dirty="0" err="1">
                <a:latin typeface="Bahnschrift SemiLight" panose="020B0502040204020203" pitchFamily="34" charset="0"/>
              </a:rPr>
              <a:t>src</a:t>
            </a:r>
            <a:r>
              <a:rPr lang="en-US" dirty="0">
                <a:latin typeface="Bahnschrift SemiLight" panose="020B0502040204020203" pitchFamily="34" charset="0"/>
              </a:rPr>
              <a:t> attribute (source) defines the source of the image 
👉&lt;</a:t>
            </a:r>
            <a:r>
              <a:rPr lang="en-US" dirty="0" err="1">
                <a:latin typeface="Bahnschrift SemiLight" panose="020B0502040204020203" pitchFamily="34" charset="0"/>
              </a:rPr>
              <a:t>img</a:t>
            </a:r>
            <a:r>
              <a:rPr lang="en-US" dirty="0">
                <a:latin typeface="Bahnschrift SemiLight" panose="020B0502040204020203" pitchFamily="34" charset="0"/>
              </a:rPr>
              <a:t>&gt; It doesn't have a closing tag, because it's a void element.</a:t>
            </a:r>
            <a:endParaRPr lang="hr-HR" dirty="0">
              <a:latin typeface="Bahnschrift SemiLight" panose="020B05020402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15202D8-04E2-DD77-CB77-69C12BB8C5A7}"/>
              </a:ext>
            </a:extLst>
          </p:cNvPr>
          <p:cNvSpPr txBox="1"/>
          <p:nvPr/>
        </p:nvSpPr>
        <p:spPr>
          <a:xfrm>
            <a:off x="1204006" y="4426824"/>
            <a:ext cx="609525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Bahnschrift SemiLight" panose="020B0502040204020203" pitchFamily="34" charset="0"/>
              </a:rPr>
              <a:t>Why is alt important?
 👉 Helps blind and visually impaired people understand the content of the image.
 👉 When an image can't load, alt text is displayed.</a:t>
            </a:r>
            <a:endParaRPr lang="hr-HR" sz="2400" dirty="0">
              <a:latin typeface="Bahnschrift Semi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18936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47D2EE-8762-5062-57FB-31B0377504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891F44B-9EEC-49F2-262C-6EB85B958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ATTRIBUTES – EXERCISE 3</a:t>
            </a:r>
            <a:endParaRPr lang="hr-HR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ED92F72-BE77-AEA4-08CE-F5E97E6B6B47}"/>
              </a:ext>
            </a:extLst>
          </p:cNvPr>
          <p:cNvSpPr txBox="1">
            <a:spLocks/>
          </p:cNvSpPr>
          <p:nvPr/>
        </p:nvSpPr>
        <p:spPr>
          <a:xfrm>
            <a:off x="1776454" y="2517790"/>
            <a:ext cx="7944901" cy="7271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Montserrat" panose="00000500000000000000" pitchFamily="2" charset="-18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>
                <a:latin typeface="Bahnschrift SemiLight" panose="020B0502040204020203" pitchFamily="34" charset="0"/>
              </a:rPr>
              <a:t>👉 Go to </a:t>
            </a:r>
            <a:r>
              <a:rPr lang="hr-HR" sz="2000" i="1" dirty="0">
                <a:latin typeface="Bahnschrift SemiLight" panose="020B0502040204020203" pitchFamily="34" charset="0"/>
                <a:hlinkClick r:id="rId3" action="ppaction://hlinkfile"/>
              </a:rPr>
              <a:t>://www.w3schools.com/html/html_attributes.asp</a:t>
            </a:r>
            <a:r>
              <a:rPr lang="en-US" sz="2000" i="1" dirty="0">
                <a:latin typeface="Bahnschrift SemiLight" panose="020B0502040204020203" pitchFamily="34" charset="0"/>
                <a:hlinkClick r:id="rId3" action="ppaction://hlinkfile"/>
              </a:rPr>
              <a:t> </a:t>
            </a:r>
            <a:r>
              <a:rPr lang="en-US" sz="2000" dirty="0">
                <a:latin typeface="Bahnschrift SemiLight" panose="020B0502040204020203" pitchFamily="34" charset="0"/>
              </a:rPr>
              <a:t>and practice the quiz</a:t>
            </a:r>
            <a:endParaRPr lang="hr-HR" sz="2000" dirty="0">
              <a:latin typeface="Bahnschrift SemiLight" panose="020B05020402040202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7506D2B-0516-2741-7633-63AE2C4093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6454" y="3429000"/>
            <a:ext cx="8230859" cy="3113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9364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21E9E2-9EC9-3B41-F692-87FCF041A7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53BF553-EF2B-6F58-8CEC-5A24D7CAF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PATHS</a:t>
            </a:r>
            <a:endParaRPr lang="hr-HR" dirty="0"/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47B38EE8-A27E-6D8C-4A00-39BA41CD8D22}"/>
              </a:ext>
            </a:extLst>
          </p:cNvPr>
          <p:cNvSpPr txBox="1">
            <a:spLocks/>
          </p:cNvSpPr>
          <p:nvPr/>
        </p:nvSpPr>
        <p:spPr>
          <a:xfrm>
            <a:off x="906243" y="1865472"/>
            <a:ext cx="9298052" cy="88311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Montserrat" panose="00000500000000000000" pitchFamily="2" charset="-18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>
                <a:latin typeface="Bahnschrift SemiLight" panose="020B0502040204020203" pitchFamily="34" charset="0"/>
              </a:rPr>
              <a:t>💡 A file path is a unique location on your computer where a specific file or folder is located.
👉 We can compare it to a real-world address</a:t>
            </a:r>
            <a:endParaRPr lang="hr-HR" sz="2000" dirty="0">
              <a:latin typeface="Bahnschrift SemiLight" panose="020B05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05CAB4-CBFF-F260-6CD3-B7E0854C8D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109411"/>
            <a:ext cx="6056439" cy="697144"/>
          </a:xfrm>
          <a:prstGeom prst="rect">
            <a:avLst/>
          </a:prstGeom>
        </p:spPr>
      </p:pic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940B1809-B222-9293-8A38-EF6A23E460A3}"/>
              </a:ext>
            </a:extLst>
          </p:cNvPr>
          <p:cNvSpPr txBox="1">
            <a:spLocks/>
          </p:cNvSpPr>
          <p:nvPr/>
        </p:nvSpPr>
        <p:spPr>
          <a:xfrm>
            <a:off x="803149" y="3586860"/>
            <a:ext cx="2559424" cy="29815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Montserrat" panose="00000500000000000000" pitchFamily="2" charset="-18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>
                <a:latin typeface="Bahnschrift SemiLight" panose="020B0502040204020203" pitchFamily="34" charset="0"/>
              </a:rPr>
              <a:t>Absolute path</a:t>
            </a:r>
            <a:endParaRPr lang="hr-HR" sz="2000" dirty="0">
              <a:latin typeface="Bahnschrift SemiLight" panose="020B0502040204020203" pitchFamily="34" charset="0"/>
            </a:endParaRPr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C9BB8112-11F7-3D7D-82DA-0FB380761E9E}"/>
              </a:ext>
            </a:extLst>
          </p:cNvPr>
          <p:cNvSpPr txBox="1">
            <a:spLocks/>
          </p:cNvSpPr>
          <p:nvPr/>
        </p:nvSpPr>
        <p:spPr>
          <a:xfrm>
            <a:off x="7105233" y="3586860"/>
            <a:ext cx="2779664" cy="29815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Montserrat" panose="00000500000000000000" pitchFamily="2" charset="-18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>
                <a:latin typeface="Bahnschrift SemiLight" panose="020B0502040204020203" pitchFamily="34" charset="0"/>
              </a:rPr>
              <a:t>Relative path</a:t>
            </a:r>
            <a:endParaRPr lang="hr-HR" sz="2000" dirty="0">
              <a:latin typeface="Bahnschrift SemiLight" panose="020B0502040204020203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0100BB3-A2C6-102C-D899-F6905B3D3D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5233" y="4093033"/>
            <a:ext cx="1962150" cy="4667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6546A51-4470-0BA2-98F4-E84A1A7FEE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31749" y="4867812"/>
            <a:ext cx="1714500" cy="54292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54F5296-9CC7-5053-B731-E66BD0012CEE}"/>
              </a:ext>
            </a:extLst>
          </p:cNvPr>
          <p:cNvSpPr txBox="1"/>
          <p:nvPr/>
        </p:nvSpPr>
        <p:spPr>
          <a:xfrm>
            <a:off x="9373720" y="4093033"/>
            <a:ext cx="180458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i="1" dirty="0">
                <a:latin typeface="Bahnschrift SemiLight" panose="020B0502040204020203" pitchFamily="34" charset="0"/>
              </a:rPr>
              <a:t>One level up</a:t>
            </a:r>
            <a:endParaRPr lang="hr-HR" sz="2000" i="1" dirty="0">
              <a:latin typeface="Bahnschrift SemiLight" panose="020B05020402040202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BC40FDC-25B0-65C9-50E1-83BD23D88B54}"/>
              </a:ext>
            </a:extLst>
          </p:cNvPr>
          <p:cNvSpPr txBox="1"/>
          <p:nvPr/>
        </p:nvSpPr>
        <p:spPr>
          <a:xfrm>
            <a:off x="9067383" y="4971738"/>
            <a:ext cx="24439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i="1" dirty="0">
                <a:latin typeface="Bahnschrift SemiLight" panose="020B0502040204020203" pitchFamily="34" charset="0"/>
              </a:rPr>
              <a:t>Current directory</a:t>
            </a:r>
            <a:endParaRPr lang="hr-HR" sz="2000" i="1" dirty="0">
              <a:latin typeface="Bahnschrift Semi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4413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DCBFFC-2877-36C0-0856-58D0DA0D69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CE7EE6C-845A-91AC-4F9D-5150ACAB6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IMAGES – EXERCISE 4</a:t>
            </a:r>
            <a:endParaRPr lang="hr-HR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D1617C2-2460-59A6-FCF5-5B2022ACAD53}"/>
              </a:ext>
            </a:extLst>
          </p:cNvPr>
          <p:cNvSpPr txBox="1">
            <a:spLocks/>
          </p:cNvSpPr>
          <p:nvPr/>
        </p:nvSpPr>
        <p:spPr>
          <a:xfrm>
            <a:off x="1763975" y="1956524"/>
            <a:ext cx="7648453" cy="119660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Montserrat" panose="00000500000000000000" pitchFamily="2" charset="-18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>
                <a:latin typeface="Bahnschrift SemiLight" panose="020B0502040204020203" pitchFamily="34" charset="0"/>
              </a:rPr>
              <a:t>👉 Download 2.4-html-image-link project and connect the images in html file</a:t>
            </a:r>
          </a:p>
          <a:p>
            <a:pPr algn="l"/>
            <a:r>
              <a:rPr lang="en-US" sz="2000" dirty="0">
                <a:latin typeface="Bahnschrift SemiLight" panose="020B0502040204020203" pitchFamily="34" charset="0"/>
              </a:rPr>
              <a:t>👉 Replicate the image result</a:t>
            </a:r>
            <a:endParaRPr lang="hr-HR" sz="2000" dirty="0">
              <a:latin typeface="Bahnschrift SemiLight" panose="020B05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FE0C49-55B9-5403-4014-B2B7959C16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9122" y="2554828"/>
            <a:ext cx="2771650" cy="39310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58A82C7-EF7B-CD17-4AD3-DC5E61C796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2322" y="3282043"/>
            <a:ext cx="5353702" cy="2879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4286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35D9E9-BC34-4447-C187-3654159B7D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5B76F02-E1A1-728E-E63D-4C1A9BF1D1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MULTIPAGE</a:t>
            </a:r>
            <a:endParaRPr lang="hr-HR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676FFAF-4684-0054-8958-D89E69DC214B}"/>
              </a:ext>
            </a:extLst>
          </p:cNvPr>
          <p:cNvGrpSpPr/>
          <p:nvPr/>
        </p:nvGrpSpPr>
        <p:grpSpPr>
          <a:xfrm>
            <a:off x="4646568" y="3025315"/>
            <a:ext cx="3240132" cy="2016823"/>
            <a:chOff x="1090028" y="3213665"/>
            <a:chExt cx="2380161" cy="1481533"/>
          </a:xfrm>
        </p:grpSpPr>
        <p:sp>
          <p:nvSpPr>
            <p:cNvPr id="5" name="Content Placeholder 1">
              <a:extLst>
                <a:ext uri="{FF2B5EF4-FFF2-40B4-BE49-F238E27FC236}">
                  <a16:creationId xmlns:a16="http://schemas.microsoft.com/office/drawing/2014/main" id="{616EB3CF-A356-ECA2-7D99-A5396F5A7314}"/>
                </a:ext>
              </a:extLst>
            </p:cNvPr>
            <p:cNvSpPr txBox="1">
              <a:spLocks/>
            </p:cNvSpPr>
            <p:nvPr/>
          </p:nvSpPr>
          <p:spPr>
            <a:xfrm>
              <a:off x="1090028" y="3213665"/>
              <a:ext cx="1639279" cy="298154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Montserrat" panose="00000500000000000000" pitchFamily="2" charset="-18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1400" dirty="0"/>
                <a:t>One page website</a:t>
              </a:r>
              <a:endParaRPr lang="hr-HR" sz="1400" dirty="0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967B600-1F21-71DF-1F28-CD9B2B32D9E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74664" y="3523623"/>
              <a:ext cx="2295525" cy="1171575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4FB4CA8-7995-264F-6B3A-ADB9524DB253}"/>
              </a:ext>
            </a:extLst>
          </p:cNvPr>
          <p:cNvGrpSpPr/>
          <p:nvPr/>
        </p:nvGrpSpPr>
        <p:grpSpPr>
          <a:xfrm>
            <a:off x="8292813" y="2975161"/>
            <a:ext cx="3060987" cy="1985811"/>
            <a:chOff x="7018760" y="3213665"/>
            <a:chExt cx="2283678" cy="1481533"/>
          </a:xfrm>
        </p:grpSpPr>
        <p:sp>
          <p:nvSpPr>
            <p:cNvPr id="7" name="Content Placeholder 1">
              <a:extLst>
                <a:ext uri="{FF2B5EF4-FFF2-40B4-BE49-F238E27FC236}">
                  <a16:creationId xmlns:a16="http://schemas.microsoft.com/office/drawing/2014/main" id="{918BFB9B-02CC-D80A-25EB-0949EC935F68}"/>
                </a:ext>
              </a:extLst>
            </p:cNvPr>
            <p:cNvSpPr txBox="1">
              <a:spLocks/>
            </p:cNvSpPr>
            <p:nvPr/>
          </p:nvSpPr>
          <p:spPr>
            <a:xfrm>
              <a:off x="7018760" y="3213665"/>
              <a:ext cx="1639279" cy="298154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Montserrat" panose="00000500000000000000" pitchFamily="2" charset="-18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1400" dirty="0"/>
                <a:t>Multipage website</a:t>
              </a:r>
              <a:endParaRPr lang="hr-HR" sz="1400" dirty="0"/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E5A4DE4-0E27-8362-5AE0-D6B94738F1F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79120" y="3511819"/>
              <a:ext cx="2223318" cy="1183379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1E6D15B-57CE-D2CE-CAF1-AD2F366AFF63}"/>
              </a:ext>
            </a:extLst>
          </p:cNvPr>
          <p:cNvGrpSpPr/>
          <p:nvPr/>
        </p:nvGrpSpPr>
        <p:grpSpPr>
          <a:xfrm>
            <a:off x="1138980" y="4313485"/>
            <a:ext cx="3234744" cy="883117"/>
            <a:chOff x="1054344" y="4440460"/>
            <a:chExt cx="2551611" cy="713150"/>
          </a:xfrm>
        </p:grpSpPr>
        <p:sp>
          <p:nvSpPr>
            <p:cNvPr id="6" name="Content Placeholder 1">
              <a:extLst>
                <a:ext uri="{FF2B5EF4-FFF2-40B4-BE49-F238E27FC236}">
                  <a16:creationId xmlns:a16="http://schemas.microsoft.com/office/drawing/2014/main" id="{417518B2-0CF1-E019-02BE-711618A85AF7}"/>
                </a:ext>
              </a:extLst>
            </p:cNvPr>
            <p:cNvSpPr txBox="1">
              <a:spLocks/>
            </p:cNvSpPr>
            <p:nvPr/>
          </p:nvSpPr>
          <p:spPr>
            <a:xfrm>
              <a:off x="1054344" y="4440460"/>
              <a:ext cx="2192702" cy="296288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Montserrat" panose="00000500000000000000" pitchFamily="2" charset="-18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1400" dirty="0"/>
                <a:t>How to link a page</a:t>
              </a:r>
              <a:endParaRPr lang="hr-HR" sz="1400" dirty="0"/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B6246115-D818-730A-B303-C5C2B71D5B8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38980" y="4753560"/>
              <a:ext cx="2466975" cy="400050"/>
            </a:xfrm>
            <a:prstGeom prst="rect">
              <a:avLst/>
            </a:prstGeom>
          </p:spPr>
        </p:pic>
      </p:grpSp>
      <p:sp>
        <p:nvSpPr>
          <p:cNvPr id="19" name="Content Placeholder 1">
            <a:extLst>
              <a:ext uri="{FF2B5EF4-FFF2-40B4-BE49-F238E27FC236}">
                <a16:creationId xmlns:a16="http://schemas.microsoft.com/office/drawing/2014/main" id="{F5389A94-3612-A2B3-DA1D-2E036B27591F}"/>
              </a:ext>
            </a:extLst>
          </p:cNvPr>
          <p:cNvSpPr txBox="1">
            <a:spLocks/>
          </p:cNvSpPr>
          <p:nvPr/>
        </p:nvSpPr>
        <p:spPr>
          <a:xfrm>
            <a:off x="1138980" y="2078261"/>
            <a:ext cx="9298052" cy="2962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Montserrat" panose="00000500000000000000" pitchFamily="2" charset="-18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>
                <a:latin typeface="Bahnschrift SemiLight" panose="020B0502040204020203" pitchFamily="34" charset="0"/>
              </a:rPr>
              <a:t>💡 To allow users to navigate through the site, we need to link pages using hyperlinks.</a:t>
            </a:r>
            <a:endParaRPr lang="hr-HR" sz="2000" dirty="0">
              <a:latin typeface="Bahnschrift SemiLight" panose="020B0502040204020203" pitchFamily="34" charset="0"/>
            </a:endParaRPr>
          </a:p>
        </p:txBody>
      </p:sp>
      <p:sp>
        <p:nvSpPr>
          <p:cNvPr id="21" name="Content Placeholder 1">
            <a:extLst>
              <a:ext uri="{FF2B5EF4-FFF2-40B4-BE49-F238E27FC236}">
                <a16:creationId xmlns:a16="http://schemas.microsoft.com/office/drawing/2014/main" id="{039BA5CF-B296-C4C3-3974-4299B7183270}"/>
              </a:ext>
            </a:extLst>
          </p:cNvPr>
          <p:cNvSpPr txBox="1">
            <a:spLocks/>
          </p:cNvSpPr>
          <p:nvPr/>
        </p:nvSpPr>
        <p:spPr>
          <a:xfrm>
            <a:off x="1035027" y="5391541"/>
            <a:ext cx="9298052" cy="88311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Montserrat" panose="00000500000000000000" pitchFamily="2" charset="-18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>
                <a:latin typeface="Bahnschrift SemiLight" panose="020B0502040204020203" pitchFamily="34" charset="0"/>
              </a:rPr>
              <a:t>💡 Allows you to add images to our websites
👉 ./ means "search in the current directory".
👉 By clicking on the link, we will be taken to the "About Us" page.</a:t>
            </a:r>
            <a:endParaRPr lang="hr-HR" sz="2000" dirty="0">
              <a:latin typeface="Bahnschrift Semi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77403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6B6FB6-8B7C-E1EF-0BB8-2BDB3F819D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27722AD-A453-2BCF-72D5-0C8E31C66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LINKS – EXERCISE 5</a:t>
            </a:r>
            <a:endParaRPr lang="hr-HR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174BC03-4E7F-D17F-E4F5-127D6C8C27C8}"/>
              </a:ext>
            </a:extLst>
          </p:cNvPr>
          <p:cNvSpPr txBox="1">
            <a:spLocks/>
          </p:cNvSpPr>
          <p:nvPr/>
        </p:nvSpPr>
        <p:spPr>
          <a:xfrm>
            <a:off x="1761108" y="3429000"/>
            <a:ext cx="4702598" cy="9819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Montserrat" panose="00000500000000000000" pitchFamily="2" charset="-18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1" dirty="0">
                <a:latin typeface="Bahnschrift SemiLight" panose="020B0502040204020203" pitchFamily="34" charset="0"/>
              </a:rPr>
              <a:t>Create a multi-page site</a:t>
            </a:r>
            <a:r>
              <a:rPr lang="en-US" dirty="0">
                <a:latin typeface="Bahnschrift SemiLight" panose="020B0502040204020203" pitchFamily="34" charset="0"/>
              </a:rPr>
              <a:t>
 👉 Clicking on the image takes us to the about us page
 👉 Click on Contact me, take us to the contact page</a:t>
            </a:r>
            <a:endParaRPr lang="hr-HR" dirty="0">
              <a:latin typeface="Bahnschrift SemiLight" panose="020B05020402040202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A4CD4E9-4112-CF38-F81A-2D1506ED09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7220" y="2395281"/>
            <a:ext cx="2933672" cy="4031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8109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D3F9EB-80D1-9DB0-69C6-305A3B5724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15F8249-0E8A-639E-66A3-9CBA6EC82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25A2F18-3A7D-F407-5837-606FFFEB4F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MDN – Linking to Other Resources</a:t>
            </a:r>
            <a:br>
              <a:rPr lang="en-US" dirty="0"/>
            </a:br>
            <a:r>
              <a:rPr lang="en-US" dirty="0"/>
              <a:t>W3Schools – HTML Links</a:t>
            </a:r>
          </a:p>
          <a:p>
            <a:r>
              <a:rPr lang="en-US" b="1" dirty="0"/>
              <a:t>Additional Reading:</a:t>
            </a:r>
            <a:br>
              <a:rPr lang="en-US" dirty="0"/>
            </a:br>
            <a:r>
              <a:rPr lang="en-US" i="1" dirty="0"/>
              <a:t>Head First HTML and CSS</a:t>
            </a:r>
            <a:r>
              <a:rPr lang="en-US" dirty="0"/>
              <a:t> by Elisabeth Robson and Eric Freeman</a:t>
            </a:r>
          </a:p>
          <a:p>
            <a:r>
              <a:rPr lang="en-US" dirty="0" err="1">
                <a:hlinkClick r:id="rId3"/>
              </a:rPr>
              <a:t>Codecademy</a:t>
            </a:r>
            <a:r>
              <a:rPr lang="en-US" dirty="0">
                <a:hlinkClick r:id="rId3"/>
              </a:rPr>
              <a:t> – Building Multi-Page Websites</a:t>
            </a:r>
            <a:r>
              <a:rPr lang="en-US" dirty="0"/>
              <a:t> (project-based learning)</a:t>
            </a:r>
            <a:br>
              <a:rPr lang="en-US" dirty="0"/>
            </a:br>
            <a:r>
              <a:rPr lang="en-US" dirty="0"/>
              <a:t>• </a:t>
            </a:r>
            <a:r>
              <a:rPr lang="en-US" dirty="0">
                <a:hlinkClick r:id="rId2"/>
              </a:rPr>
              <a:t>MDN – Hyperlink Fundamentals</a:t>
            </a:r>
            <a:endParaRPr lang="en-US" dirty="0"/>
          </a:p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12277938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D8670DD-10AB-70AA-18A4-9296EA9994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2A0FD4E-4520-02F9-79C1-A5BD75424C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>
                <a:hlinkClick r:id="rId2"/>
              </a:rPr>
              <a:t>https://developer.mozilla.org/en-US/docs/Web/HTML</a:t>
            </a:r>
            <a:endParaRPr lang="en-US" dirty="0"/>
          </a:p>
          <a:p>
            <a:r>
              <a:rPr lang="en-US" dirty="0">
                <a:hlinkClick r:id="rId3"/>
              </a:rPr>
              <a:t>https://developer.mozilla.org/en-US/docs/Learn_web_development/Core/Structuring_content/Basic_HTML_syntax</a:t>
            </a:r>
            <a:endParaRPr lang="en-US" dirty="0"/>
          </a:p>
          <a:p>
            <a:r>
              <a:rPr lang="en-US" dirty="0">
                <a:hlinkClick r:id="rId4"/>
              </a:rPr>
              <a:t>https://developer.mozilla.org/en-US/docs/Web/HTML/Reference/Elements/title</a:t>
            </a:r>
            <a:endParaRPr lang="en-US" dirty="0"/>
          </a:p>
          <a:p>
            <a:r>
              <a:rPr lang="en-US" dirty="0">
                <a:hlinkClick r:id="rId5"/>
              </a:rPr>
              <a:t>https://www.google.com/search?q=MDN+%E2%80%93+HTML+Paragraphs&amp;ie=UTF-8</a:t>
            </a:r>
            <a:endParaRPr lang="en-US" dirty="0"/>
          </a:p>
          <a:p>
            <a:r>
              <a:rPr lang="en-US" dirty="0">
                <a:hlinkClick r:id="rId6"/>
              </a:rPr>
              <a:t>https://developer.mozilla.org/en-US/docs/Web/HTML/Reference/Elements/p</a:t>
            </a:r>
            <a:endParaRPr lang="en-US" dirty="0"/>
          </a:p>
          <a:p>
            <a:r>
              <a:rPr lang="en-US" dirty="0">
                <a:hlinkClick r:id="rId7"/>
              </a:rPr>
              <a:t>https://developer.mozilla.org/en-US/docs/Learn_web_development/Core/Structuring_content/Lists</a:t>
            </a:r>
            <a:endParaRPr lang="en-US" dirty="0"/>
          </a:p>
          <a:p>
            <a:r>
              <a:rPr lang="en-US" dirty="0">
                <a:hlinkClick r:id="rId8"/>
              </a:rPr>
              <a:t>https://www.w3schools.com/html/html_attributes.asp</a:t>
            </a:r>
            <a:endParaRPr lang="en-US" dirty="0"/>
          </a:p>
          <a:p>
            <a:r>
              <a:rPr lang="en-US" dirty="0">
                <a:hlinkClick r:id="rId9"/>
              </a:rPr>
              <a:t>https://developer.mozilla.org/en-US/docs/Learn_web_development/Core/Structuring_content/Creating_links</a:t>
            </a:r>
            <a:endParaRPr lang="en-US" dirty="0"/>
          </a:p>
          <a:p>
            <a:r>
              <a:rPr lang="en-US" dirty="0">
                <a:hlinkClick r:id="rId10"/>
              </a:rPr>
              <a:t>https://developer.mozilla.org/en-US/docs/Web/HTML/Reference/Elements/img</a:t>
            </a:r>
            <a:endParaRPr lang="en-US" dirty="0"/>
          </a:p>
          <a:p>
            <a:r>
              <a:rPr lang="en-US" dirty="0">
                <a:hlinkClick r:id="rId11"/>
              </a:rPr>
              <a:t>https://developer.mozilla.org/en-US/docs/Web/HTML/Reference/Elements/link</a:t>
            </a:r>
            <a:endParaRPr lang="en-US" dirty="0"/>
          </a:p>
          <a:p>
            <a:r>
              <a:rPr lang="hr-HR" dirty="0">
                <a:hlinkClick r:id="rId9"/>
              </a:rPr>
              <a:t>https://developer.mozilla.org/en-US/docs/Learn_web_development/Core/Structuring_content/Creating_links</a:t>
            </a:r>
            <a:endParaRPr lang="hr-HR" dirty="0"/>
          </a:p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8141047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4FE0FA-78DE-23E4-AAD8-587D725644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D4118-1469-DB0A-E0A0-5850DE9239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– FINAL EXERCISE</a:t>
            </a:r>
            <a:endParaRPr lang="hr-HR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E7B9B32-BC40-6EF8-23CA-AF16B2E6145B}"/>
              </a:ext>
            </a:extLst>
          </p:cNvPr>
          <p:cNvSpPr txBox="1"/>
          <p:nvPr/>
        </p:nvSpPr>
        <p:spPr>
          <a:xfrm>
            <a:off x="344125" y="1690688"/>
            <a:ext cx="1162471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Bahnschrift SemiLight" panose="020B0502040204020203" pitchFamily="34" charset="0"/>
              </a:rPr>
              <a:t>HTML Task: Create a Basic CMS for a Classroom</a:t>
            </a:r>
          </a:p>
          <a:p>
            <a:r>
              <a:rPr lang="en-US" sz="2400" b="1" dirty="0">
                <a:latin typeface="Bahnschrift SemiLight" panose="020B0502040204020203" pitchFamily="34" charset="0"/>
              </a:rPr>
              <a:t>Objective:</a:t>
            </a:r>
            <a:br>
              <a:rPr lang="en-US" sz="2400" dirty="0">
                <a:latin typeface="Bahnschrift SemiLight" panose="020B0502040204020203" pitchFamily="34" charset="0"/>
              </a:rPr>
            </a:br>
            <a:r>
              <a:rPr lang="en-US" sz="2400" dirty="0">
                <a:latin typeface="Bahnschrift SemiLight" panose="020B0502040204020203" pitchFamily="34" charset="0"/>
              </a:rPr>
              <a:t>Create a basic HTML skeleton for a Classroom Management System. The goal is to create a foundation that will later be enhanced with CSS and JavaScript. Once completed, upload the project to GitHub.</a:t>
            </a:r>
            <a:br>
              <a:rPr lang="en-US" sz="2400" dirty="0">
                <a:latin typeface="Bahnschrift SemiLight" panose="020B0502040204020203" pitchFamily="34" charset="0"/>
              </a:rPr>
            </a:br>
            <a:endParaRPr lang="en-US" sz="2400" dirty="0">
              <a:latin typeface="Bahnschrift SemiLight" panose="020B0502040204020203" pitchFamily="34" charset="0"/>
            </a:endParaRPr>
          </a:p>
          <a:p>
            <a:r>
              <a:rPr lang="en-US" sz="2400" dirty="0">
                <a:latin typeface="Bahnschrift SemiLight" panose="020B0502040204020203" pitchFamily="34" charset="0"/>
              </a:rPr>
              <a:t>✅ </a:t>
            </a:r>
            <a:r>
              <a:rPr lang="en-US" sz="2400" b="1" dirty="0">
                <a:latin typeface="Bahnschrift SemiLight" panose="020B0502040204020203" pitchFamily="34" charset="0"/>
              </a:rPr>
              <a:t>Requirements:</a:t>
            </a:r>
            <a:br>
              <a:rPr lang="en-US" sz="2400" dirty="0">
                <a:latin typeface="Bahnschrift SemiLight" panose="020B0502040204020203" pitchFamily="34" charset="0"/>
              </a:rPr>
            </a:br>
            <a:r>
              <a:rPr lang="en-US" sz="2400" dirty="0">
                <a:latin typeface="Bahnschrift SemiLight" panose="020B0502040204020203" pitchFamily="34" charset="0"/>
              </a:rPr>
              <a:t>✔️ Create a valid HTML skeleton</a:t>
            </a:r>
            <a:br>
              <a:rPr lang="en-US" sz="2400" dirty="0">
                <a:latin typeface="Bahnschrift SemiLight" panose="020B0502040204020203" pitchFamily="34" charset="0"/>
              </a:rPr>
            </a:br>
            <a:r>
              <a:rPr lang="en-US" sz="2400" dirty="0">
                <a:latin typeface="Bahnschrift SemiLight" panose="020B0502040204020203" pitchFamily="34" charset="0"/>
              </a:rPr>
              <a:t>✔️ Include header, navigation, form, table, and footer</a:t>
            </a:r>
            <a:br>
              <a:rPr lang="en-US" sz="2400" dirty="0">
                <a:latin typeface="Bahnschrift SemiLight" panose="020B0502040204020203" pitchFamily="34" charset="0"/>
              </a:rPr>
            </a:br>
            <a:r>
              <a:rPr lang="en-US" sz="2400" dirty="0">
                <a:latin typeface="Bahnschrift SemiLight" panose="020B0502040204020203" pitchFamily="34" charset="0"/>
              </a:rPr>
              <a:t>✔️ Add at least two sample students</a:t>
            </a:r>
            <a:br>
              <a:rPr lang="en-US" sz="2400" dirty="0">
                <a:latin typeface="Bahnschrift SemiLight" panose="020B0502040204020203" pitchFamily="34" charset="0"/>
              </a:rPr>
            </a:br>
            <a:r>
              <a:rPr lang="en-US" sz="2400" dirty="0">
                <a:latin typeface="Bahnschrift SemiLight" panose="020B0502040204020203" pitchFamily="34" charset="0"/>
              </a:rPr>
              <a:t>✔️ Code should be clean and properly indented</a:t>
            </a:r>
            <a:br>
              <a:rPr lang="en-US" sz="2400" dirty="0">
                <a:latin typeface="Bahnschrift SemiLight" panose="020B0502040204020203" pitchFamily="34" charset="0"/>
              </a:rPr>
            </a:br>
            <a:r>
              <a:rPr lang="en-US" sz="2400" dirty="0">
                <a:latin typeface="Bahnschrift SemiLight" panose="020B0502040204020203" pitchFamily="34" charset="0"/>
              </a:rPr>
              <a:t>✔️ Upload the project to GitHub</a:t>
            </a:r>
          </a:p>
        </p:txBody>
      </p:sp>
    </p:spTree>
    <p:extLst>
      <p:ext uri="{BB962C8B-B14F-4D97-AF65-F5344CB8AC3E}">
        <p14:creationId xmlns:p14="http://schemas.microsoft.com/office/powerpoint/2010/main" val="8974998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E1360E-9F1C-5BBC-B259-CD7F45E10C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00E89DC-39A0-C91D-B661-E2A5D9EF0F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– FINAL EXERCISE</a:t>
            </a:r>
            <a:endParaRPr lang="hr-H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D63AF8-2D73-2F60-91B7-8F7C8DC15A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3528" y="1852684"/>
            <a:ext cx="4668343" cy="4640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9912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90E6ACA-F5C5-E5DA-6C22-5D9EB65AE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8FEBA63-70E2-F3CA-1C2B-28B49FE8F5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lnSpc>
                <a:spcPct val="100000"/>
              </a:lnSpc>
              <a:spcBef>
                <a:spcPts val="0"/>
              </a:spcBef>
              <a:buFontTx/>
              <a:buChar char="-"/>
              <a:defRPr/>
            </a:pPr>
            <a:r>
              <a:rPr lang="en-US" i="1" dirty="0">
                <a:solidFill>
                  <a:prstClr val="black"/>
                </a:solidFill>
                <a:latin typeface="Calibri" panose="020F0502020204030204"/>
              </a:rPr>
              <a:t>HTML and CSS: Design and Build Websites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by Jon Duckett</a:t>
            </a:r>
            <a:br>
              <a:rPr lang="en-US" dirty="0">
                <a:solidFill>
                  <a:prstClr val="black"/>
                </a:solidFill>
                <a:latin typeface="Calibri" panose="020F0502020204030204"/>
              </a:rPr>
            </a:b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- </a:t>
            </a:r>
            <a:r>
              <a:rPr lang="en-US" i="1" dirty="0">
                <a:solidFill>
                  <a:prstClr val="black"/>
                </a:solidFill>
                <a:latin typeface="Calibri" panose="020F0502020204030204"/>
              </a:rPr>
              <a:t>Learning Web Design: A Beginner’s Guide to HTML, CSS, JavaScript, and Web Graphics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by Jennifer </a:t>
            </a:r>
            <a:r>
              <a:rPr lang="en-US" dirty="0" err="1">
                <a:solidFill>
                  <a:prstClr val="black"/>
                </a:solidFill>
                <a:latin typeface="Calibri" panose="020F0502020204030204"/>
              </a:rPr>
              <a:t>Niederst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Robbins</a:t>
            </a:r>
          </a:p>
          <a:p>
            <a:pPr>
              <a:lnSpc>
                <a:spcPct val="100000"/>
              </a:lnSpc>
              <a:spcBef>
                <a:spcPts val="0"/>
              </a:spcBef>
              <a:buFontTx/>
              <a:buChar char="-"/>
              <a:defRPr/>
            </a:pPr>
            <a:r>
              <a:rPr lang="en-US" i="1" dirty="0"/>
              <a:t>Responsive Web Design with HTML5 and CSS3</a:t>
            </a:r>
            <a:r>
              <a:rPr lang="en-US" dirty="0"/>
              <a:t> by Ben Frain</a:t>
            </a:r>
          </a:p>
          <a:p>
            <a:pPr>
              <a:lnSpc>
                <a:spcPct val="100000"/>
              </a:lnSpc>
              <a:spcBef>
                <a:spcPts val="0"/>
              </a:spcBef>
              <a:buFontTx/>
              <a:buChar char="-"/>
              <a:defRPr/>
            </a:pPr>
            <a:r>
              <a:rPr lang="en-US" i="1" dirty="0"/>
              <a:t>Learning Web Design</a:t>
            </a:r>
            <a:r>
              <a:rPr lang="en-US" dirty="0"/>
              <a:t> by Jennifer </a:t>
            </a:r>
            <a:r>
              <a:rPr lang="en-US" dirty="0" err="1"/>
              <a:t>Niederst</a:t>
            </a:r>
            <a:r>
              <a:rPr lang="en-US" dirty="0"/>
              <a:t> Robbins</a:t>
            </a:r>
          </a:p>
          <a:p>
            <a:pPr>
              <a:lnSpc>
                <a:spcPct val="100000"/>
              </a:lnSpc>
              <a:spcBef>
                <a:spcPts val="0"/>
              </a:spcBef>
              <a:buFontTx/>
              <a:buChar char="-"/>
              <a:defRPr/>
            </a:pPr>
            <a:r>
              <a:rPr lang="en-US" i="1" dirty="0"/>
              <a:t>HTML and CSS: Visual QuickStart Guide</a:t>
            </a:r>
            <a:r>
              <a:rPr lang="en-US" dirty="0"/>
              <a:t> by Elizabeth Castro</a:t>
            </a:r>
            <a:endParaRPr lang="en-US" dirty="0">
              <a:solidFill>
                <a:prstClr val="black"/>
              </a:solidFill>
              <a:latin typeface="Calibri" panose="020F0502020204030204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i="1" dirty="0"/>
              <a:t>- Head First HTML and CSS</a:t>
            </a:r>
            <a:r>
              <a:rPr lang="en-US" dirty="0"/>
              <a:t> by Elisabeth Robson and Eric Freeman</a:t>
            </a:r>
            <a:endParaRPr lang="en-US" dirty="0">
              <a:solidFill>
                <a:prstClr val="black"/>
              </a:solidFill>
              <a:latin typeface="Calibri" panose="020F0502020204030204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endParaRPr lang="en-US" dirty="0">
              <a:solidFill>
                <a:prstClr val="black"/>
              </a:solidFill>
              <a:latin typeface="Calibri" panose="020F0502020204030204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endParaRPr lang="en-US" dirty="0">
              <a:solidFill>
                <a:prstClr val="black"/>
              </a:solidFill>
              <a:latin typeface="Calibri" panose="020F0502020204030204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endParaRPr lang="en-US" dirty="0">
              <a:solidFill>
                <a:prstClr val="black"/>
              </a:solidFill>
              <a:latin typeface="Calibri" panose="020F0502020204030204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endParaRPr lang="en-US" dirty="0">
              <a:solidFill>
                <a:prstClr val="black"/>
              </a:solidFill>
              <a:latin typeface="Calibri" panose="020F0502020204030204"/>
            </a:endParaRPr>
          </a:p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14152521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B74FAC6-20A7-5CA2-A921-2A4BA34EE8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HOW WEBSITES WORK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06D66C-4E2D-11C8-62E1-0C4771A99D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64877"/>
            <a:ext cx="4711535" cy="3522024"/>
          </a:xfrm>
        </p:spPr>
        <p:txBody>
          <a:bodyPr>
            <a:noAutofit/>
          </a:bodyPr>
          <a:lstStyle/>
          <a:p>
            <a:r>
              <a:rPr lang="hr-HR" sz="2000" dirty="0"/>
              <a:t> 👉 </a:t>
            </a:r>
            <a:r>
              <a:rPr lang="en-US" sz="2000" b="1" dirty="0"/>
              <a:t>HTML (Content) -</a:t>
            </a:r>
            <a:r>
              <a:rPr lang="en-US" sz="2000" dirty="0"/>
              <a:t> The structure of a web page (text, images, buttons).
</a:t>
            </a:r>
            <a:r>
              <a:rPr lang="hr-HR" sz="2000" dirty="0"/>
              <a:t> 👉 </a:t>
            </a:r>
            <a:r>
              <a:rPr lang="en-US" sz="2000" b="1" dirty="0"/>
              <a:t>CSS (Styles)</a:t>
            </a:r>
            <a:r>
              <a:rPr lang="en-US" sz="2000" dirty="0"/>
              <a:t> -  Defines the layout (colors, fonts, arrangement of elements).
</a:t>
            </a:r>
            <a:r>
              <a:rPr lang="hr-HR" sz="2000" dirty="0"/>
              <a:t> 👉 </a:t>
            </a:r>
            <a:r>
              <a:rPr lang="en-US" sz="2000" b="1" dirty="0"/>
              <a:t>JavaScript (Functionality)</a:t>
            </a:r>
            <a:r>
              <a:rPr lang="en-US" sz="2000" dirty="0"/>
              <a:t>- Adds interactivity (click events, animations, form validation).
The browser interprets and displays these files to display the web page.</a:t>
            </a:r>
          </a:p>
          <a:p>
            <a:endParaRPr lang="hr-HR" sz="2000" dirty="0"/>
          </a:p>
        </p:txBody>
      </p:sp>
      <p:pic>
        <p:nvPicPr>
          <p:cNvPr id="5" name="Picture Placeholder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5E62FBC-B832-F204-D183-0C45DBF718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5508" y="2988860"/>
            <a:ext cx="5008292" cy="251666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3888024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70B771-6A0C-C62E-DE5F-222CD4E557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05BC1C3-3ED8-CA80-C673-BD1A82216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</a:t>
            </a:r>
            <a:endParaRPr lang="hr-HR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C8CAF1-7DC7-0FAD-5B31-807BE89595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91646"/>
            <a:ext cx="4711535" cy="2868395"/>
          </a:xfrm>
        </p:spPr>
        <p:txBody>
          <a:bodyPr>
            <a:noAutofit/>
          </a:bodyPr>
          <a:lstStyle/>
          <a:p>
            <a:pPr algn="l"/>
            <a:r>
              <a:rPr lang="en-US" sz="2400" dirty="0"/>
              <a:t>💡 Unlike CSS or JavaScript, a website can only exist with an HTML file
👉 Markup language: Similar to editorial markup in manuscripts (bold, underline, etc.)
👉 HTML uses tags to structure content</a:t>
            </a:r>
            <a:endParaRPr lang="hr-HR" sz="2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AFD0D7D-5FBE-BD4B-6231-DCB33277AE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8189" y="5961207"/>
            <a:ext cx="3762225" cy="6063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D249E06-6070-81FD-1180-6B20052A55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8189" y="4423143"/>
            <a:ext cx="2866456" cy="7028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EBBFD37-D304-568A-42E5-567C2555BB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22668" y="1916918"/>
            <a:ext cx="4131132" cy="227999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B0FB21F-8D0D-3AA3-07A9-B1F296AD89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5231" y="5312149"/>
            <a:ext cx="4230775" cy="523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1811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988240-8026-BF31-DEE3-B029A38ACF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5F8DF5F-5458-0A84-2768-598A192BA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TITLES</a:t>
            </a:r>
            <a:endParaRPr lang="hr-HR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ED70E78-5C50-8754-4A9F-8F8C0F4728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2268" y="3020099"/>
            <a:ext cx="5932793" cy="199957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46A6706-097B-2956-3A49-4697B5D2AD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911126"/>
            <a:ext cx="4095621" cy="2217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9692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4785D9-142B-F2D5-11E0-407073429E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BACB414-97A1-E0CC-59B1-3A72780BA6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TITLES – EXERCISE 1</a:t>
            </a:r>
            <a:endParaRPr lang="hr-HR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7507253-3883-E695-AE15-E4FBFBBDCB3C}"/>
              </a:ext>
            </a:extLst>
          </p:cNvPr>
          <p:cNvSpPr txBox="1">
            <a:spLocks/>
          </p:cNvSpPr>
          <p:nvPr/>
        </p:nvSpPr>
        <p:spPr>
          <a:xfrm>
            <a:off x="1092288" y="3178806"/>
            <a:ext cx="4671404" cy="88311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Montserrat" panose="00000500000000000000" pitchFamily="2" charset="-18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>
                <a:latin typeface="Bahnschrift SemiLight" panose="020B0502040204020203" pitchFamily="34" charset="0"/>
              </a:rPr>
              <a:t>💡 Install in VS code and use the Live Preview plugin to view changes in real-time 
👉 Recreate image</a:t>
            </a:r>
            <a:endParaRPr lang="hr-HR" dirty="0">
              <a:latin typeface="Bahnschrift SemiLight" panose="020B05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322883-F405-E1EC-3909-4209B75818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2558" y="2659679"/>
            <a:ext cx="5105932" cy="3528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5629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2187E1-0B7C-487C-E6E5-70DC2C96E0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E98F069-AA21-560E-A735-8B490103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LISTS</a:t>
            </a:r>
            <a:endParaRPr lang="hr-HR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2476035-26A3-602E-043D-08DBB1BAFB35}"/>
              </a:ext>
            </a:extLst>
          </p:cNvPr>
          <p:cNvGrpSpPr/>
          <p:nvPr/>
        </p:nvGrpSpPr>
        <p:grpSpPr>
          <a:xfrm>
            <a:off x="715600" y="3050909"/>
            <a:ext cx="9668060" cy="2959379"/>
            <a:chOff x="1825943" y="3004756"/>
            <a:chExt cx="7854360" cy="2404208"/>
          </a:xfrm>
        </p:grpSpPr>
        <p:sp>
          <p:nvSpPr>
            <p:cNvPr id="6" name="Content Placeholder 1">
              <a:extLst>
                <a:ext uri="{FF2B5EF4-FFF2-40B4-BE49-F238E27FC236}">
                  <a16:creationId xmlns:a16="http://schemas.microsoft.com/office/drawing/2014/main" id="{A92AAB5B-6A24-3DAF-327B-73FAAC746B31}"/>
                </a:ext>
              </a:extLst>
            </p:cNvPr>
            <p:cNvSpPr txBox="1">
              <a:spLocks/>
            </p:cNvSpPr>
            <p:nvPr/>
          </p:nvSpPr>
          <p:spPr>
            <a:xfrm>
              <a:off x="6652653" y="4525846"/>
              <a:ext cx="2678688" cy="883117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Montserrat" panose="00000500000000000000" pitchFamily="2" charset="-18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>
                  <a:latin typeface="Bahnschrift SemiLight" panose="020B0502040204020203" pitchFamily="34" charset="0"/>
                </a:rPr>
                <a:t>💡 It is used when the order is not important (e.g. shopping list).</a:t>
              </a:r>
              <a:endParaRPr lang="hr-HR" dirty="0">
                <a:latin typeface="Bahnschrift SemiLight" panose="020B0502040204020203" pitchFamily="34" charset="0"/>
              </a:endParaRP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F90002A5-C998-0A0C-3A4B-E0D5BBEFF6B3}"/>
                </a:ext>
              </a:extLst>
            </p:cNvPr>
            <p:cNvGrpSpPr/>
            <p:nvPr/>
          </p:nvGrpSpPr>
          <p:grpSpPr>
            <a:xfrm>
              <a:off x="1825943" y="3004756"/>
              <a:ext cx="2806668" cy="1181100"/>
              <a:chOff x="1870547" y="4397637"/>
              <a:chExt cx="2806668" cy="1181100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F65D34D0-5CA3-6FA0-0361-077643D616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562790" y="4516699"/>
                <a:ext cx="1114425" cy="942975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67C792B4-E791-5DF3-2531-1DDD917037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70547" y="4397637"/>
                <a:ext cx="1590675" cy="1181100"/>
              </a:xfrm>
              <a:prstGeom prst="rect">
                <a:avLst/>
              </a:prstGeom>
            </p:spPr>
          </p:pic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4E454B4-865F-1B12-0681-41A73CF91454}"/>
                </a:ext>
              </a:extLst>
            </p:cNvPr>
            <p:cNvGrpSpPr/>
            <p:nvPr/>
          </p:nvGrpSpPr>
          <p:grpSpPr>
            <a:xfrm>
              <a:off x="6889967" y="3004756"/>
              <a:ext cx="2790336" cy="1143000"/>
              <a:chOff x="6096000" y="4319764"/>
              <a:chExt cx="2790336" cy="1143000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3888BD6B-0E51-AA23-FFD4-BB3E3350AC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096000" y="4319764"/>
                <a:ext cx="1676400" cy="1143000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EC05BC1F-8A6F-90D4-97FD-F7C47A440E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962411" y="4434064"/>
                <a:ext cx="923925" cy="914400"/>
              </a:xfrm>
              <a:prstGeom prst="rect">
                <a:avLst/>
              </a:prstGeom>
            </p:spPr>
          </p:pic>
        </p:grpSp>
        <p:sp>
          <p:nvSpPr>
            <p:cNvPr id="19" name="Content Placeholder 1">
              <a:extLst>
                <a:ext uri="{FF2B5EF4-FFF2-40B4-BE49-F238E27FC236}">
                  <a16:creationId xmlns:a16="http://schemas.microsoft.com/office/drawing/2014/main" id="{C65B0445-FB98-4987-3A26-79B4064A7638}"/>
                </a:ext>
              </a:extLst>
            </p:cNvPr>
            <p:cNvSpPr txBox="1">
              <a:spLocks/>
            </p:cNvSpPr>
            <p:nvPr/>
          </p:nvSpPr>
          <p:spPr>
            <a:xfrm>
              <a:off x="1871753" y="4525847"/>
              <a:ext cx="2678688" cy="883117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Montserrat" panose="00000500000000000000" pitchFamily="2" charset="-18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>
                  <a:latin typeface="Bahnschrift SemiLight" panose="020B0502040204020203" pitchFamily="34" charset="0"/>
                </a:rPr>
                <a:t>💡 It is used when the order is not important (e.g. shopping list).</a:t>
              </a:r>
              <a:endParaRPr lang="hr-HR" dirty="0">
                <a:latin typeface="Bahnschrift SemiLight" panose="020B0502040204020203" pitchFamily="34" charset="0"/>
              </a:endParaRPr>
            </a:p>
          </p:txBody>
        </p:sp>
      </p:grpSp>
      <p:sp>
        <p:nvSpPr>
          <p:cNvPr id="21" name="Content Placeholder 1">
            <a:extLst>
              <a:ext uri="{FF2B5EF4-FFF2-40B4-BE49-F238E27FC236}">
                <a16:creationId xmlns:a16="http://schemas.microsoft.com/office/drawing/2014/main" id="{4EFBAA2D-F99C-0CC7-8AD1-1F4BCA8105B9}"/>
              </a:ext>
            </a:extLst>
          </p:cNvPr>
          <p:cNvSpPr txBox="1">
            <a:spLocks/>
          </p:cNvSpPr>
          <p:nvPr/>
        </p:nvSpPr>
        <p:spPr>
          <a:xfrm>
            <a:off x="1322615" y="2332154"/>
            <a:ext cx="2142608" cy="6726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Montserrat" panose="00000500000000000000" pitchFamily="2" charset="-18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>
                <a:latin typeface="Bahnschrift SemiLight" panose="020B0502040204020203" pitchFamily="34" charset="0"/>
              </a:rPr>
              <a:t>Unordered list</a:t>
            </a:r>
            <a:endParaRPr lang="hr-HR" dirty="0">
              <a:latin typeface="Bahnschrift SemiLight" panose="020B0502040204020203" pitchFamily="34" charset="0"/>
            </a:endParaRPr>
          </a:p>
        </p:txBody>
      </p:sp>
      <p:sp>
        <p:nvSpPr>
          <p:cNvPr id="22" name="Content Placeholder 1">
            <a:extLst>
              <a:ext uri="{FF2B5EF4-FFF2-40B4-BE49-F238E27FC236}">
                <a16:creationId xmlns:a16="http://schemas.microsoft.com/office/drawing/2014/main" id="{9DE9AC6E-4F94-162F-998C-D6943ADF4F91}"/>
              </a:ext>
            </a:extLst>
          </p:cNvPr>
          <p:cNvSpPr txBox="1">
            <a:spLocks/>
          </p:cNvSpPr>
          <p:nvPr/>
        </p:nvSpPr>
        <p:spPr>
          <a:xfrm>
            <a:off x="6826893" y="2332154"/>
            <a:ext cx="2510510" cy="7187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Montserrat" panose="00000500000000000000" pitchFamily="2" charset="-18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>
                <a:latin typeface="Bahnschrift SemiLight" panose="020B0502040204020203" pitchFamily="34" charset="0"/>
              </a:rPr>
              <a:t>Ordered list</a:t>
            </a:r>
            <a:endParaRPr lang="hr-HR" dirty="0">
              <a:latin typeface="Bahnschrift Semi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81754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BD07B8-5D3C-7B16-9E65-46BE90AC84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DAF7871-BBD2-3703-C767-960DE6AE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PARAGRAF</a:t>
            </a:r>
            <a:endParaRPr lang="hr-HR" dirty="0"/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B1903C23-8647-5E8F-D632-D1BF9B18C3CB}"/>
              </a:ext>
            </a:extLst>
          </p:cNvPr>
          <p:cNvSpPr txBox="1">
            <a:spLocks/>
          </p:cNvSpPr>
          <p:nvPr/>
        </p:nvSpPr>
        <p:spPr>
          <a:xfrm>
            <a:off x="907544" y="2251276"/>
            <a:ext cx="9298052" cy="12344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Montserrat" panose="00000500000000000000" pitchFamily="2" charset="-18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>
                <a:latin typeface="Bahnschrift SemiLight" panose="020B0502040204020203" pitchFamily="34" charset="0"/>
              </a:rPr>
              <a:t>💡 The paragraph element&lt;p&gt; is used to format the text into separate paragraphs
👉 Without &lt;p&gt; tags, all the text would be in one long block.
👉 It separates the text and adds visual spacing between paragraphs.
👉 Screen readers use &lt;p&gt; labels to help visually impaired users navigate through text</a:t>
            </a:r>
            <a:endParaRPr lang="hr-HR" dirty="0">
              <a:latin typeface="Bahnschrift SemiLight" panose="020B0502040204020203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0054602-C9F7-E275-3578-0CA8B1DCC2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917" y="5371360"/>
            <a:ext cx="5002154" cy="11215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874A298-F4EF-80B6-80D1-E1DC3ED969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9613" y="5371361"/>
            <a:ext cx="6188666" cy="1121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7421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81AC80-63AF-54CE-9195-581DBB247A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7FA13E8-D403-F29A-098C-B43B46A01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LISTS</a:t>
            </a:r>
            <a:endParaRPr lang="hr-HR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8B9E64E-FEDA-A2A1-3565-D5A56548EDCC}"/>
              </a:ext>
            </a:extLst>
          </p:cNvPr>
          <p:cNvSpPr txBox="1">
            <a:spLocks/>
          </p:cNvSpPr>
          <p:nvPr/>
        </p:nvSpPr>
        <p:spPr>
          <a:xfrm>
            <a:off x="971982" y="1841394"/>
            <a:ext cx="7649504" cy="12111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Montserrat" panose="00000500000000000000" pitchFamily="2" charset="-18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b="1" dirty="0">
                <a:latin typeface="Bahnschrift SemiLight" panose="020B0502040204020203" pitchFamily="34" charset="0"/>
              </a:rPr>
              <a:t>Common mistakes to avoid</a:t>
            </a:r>
            <a:r>
              <a:rPr lang="en-US" sz="2000" dirty="0">
                <a:latin typeface="Bahnschrift SemiLight" panose="020B0502040204020203" pitchFamily="34" charset="0"/>
              </a:rPr>
              <a:t>
❌ Forgetting to close tags </a:t>
            </a:r>
            <a:r>
              <a:rPr lang="en-US" sz="2000" b="1" dirty="0">
                <a:latin typeface="Bahnschrift SemiLight" panose="020B0502040204020203" pitchFamily="34" charset="0"/>
              </a:rPr>
              <a:t>(&lt;/</a:t>
            </a:r>
            <a:r>
              <a:rPr lang="en-US" sz="2000" b="1" dirty="0" err="1">
                <a:latin typeface="Bahnschrift SemiLight" panose="020B0502040204020203" pitchFamily="34" charset="0"/>
              </a:rPr>
              <a:t>ul</a:t>
            </a:r>
            <a:r>
              <a:rPr lang="en-US" sz="2000" b="1" dirty="0">
                <a:latin typeface="Bahnschrift SemiLight" panose="020B0502040204020203" pitchFamily="34" charset="0"/>
              </a:rPr>
              <a:t>&gt; or &lt;/</a:t>
            </a:r>
            <a:r>
              <a:rPr lang="en-US" sz="2000" b="1" dirty="0" err="1">
                <a:latin typeface="Bahnschrift SemiLight" panose="020B0502040204020203" pitchFamily="34" charset="0"/>
              </a:rPr>
              <a:t>ol</a:t>
            </a:r>
            <a:r>
              <a:rPr lang="en-US" sz="2000" b="1" dirty="0">
                <a:latin typeface="Bahnschrift SemiLight" panose="020B0502040204020203" pitchFamily="34" charset="0"/>
              </a:rPr>
              <a:t>&gt;).</a:t>
            </a:r>
          </a:p>
          <a:p>
            <a:pPr algn="l"/>
            <a:br>
              <a:rPr lang="en-US" sz="2000" dirty="0">
                <a:latin typeface="Bahnschrift SemiLight" panose="020B0502040204020203" pitchFamily="34" charset="0"/>
              </a:rPr>
            </a:br>
            <a:r>
              <a:rPr lang="en-US" sz="2000" dirty="0">
                <a:latin typeface="Bahnschrift SemiLight" panose="020B0502040204020203" pitchFamily="34" charset="0"/>
              </a:rPr>
              <a:t>❌ Incorrect code indentation, making it difficult to read and maintain.</a:t>
            </a:r>
          </a:p>
          <a:p>
            <a:pPr algn="l"/>
            <a:br>
              <a:rPr lang="en-US" sz="2000" dirty="0">
                <a:latin typeface="Bahnschrift SemiLight" panose="020B0502040204020203" pitchFamily="34" charset="0"/>
              </a:rPr>
            </a:br>
            <a:r>
              <a:rPr lang="en-US" sz="2000" dirty="0">
                <a:latin typeface="Bahnschrift SemiLight" panose="020B0502040204020203" pitchFamily="34" charset="0"/>
              </a:rPr>
              <a:t>❌ Setting &lt;/li&gt; before closing a nested list instead of after it.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52447EC-40C3-B497-3F3D-666D8B84FA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4359729"/>
            <a:ext cx="4940899" cy="219858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9C44FA7-0A7B-940C-CBA5-070D882792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4974" y="4055708"/>
            <a:ext cx="3297343" cy="243716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7CD0FCD-6898-AADE-03C5-D6755E4389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2586" y="4359729"/>
            <a:ext cx="2628900" cy="2464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09163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sustava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TM04033923[[fn=Depth]]</Template>
  <TotalTime>522</TotalTime>
  <Words>2462</Words>
  <Application>Microsoft Office PowerPoint</Application>
  <PresentationFormat>Widescreen</PresentationFormat>
  <Paragraphs>142</Paragraphs>
  <Slides>22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0" baseType="lpstr">
      <vt:lpstr>Arial</vt:lpstr>
      <vt:lpstr>Bahnschrift</vt:lpstr>
      <vt:lpstr>Bahnschrift SemiBold</vt:lpstr>
      <vt:lpstr>Bahnschrift SemiLight</vt:lpstr>
      <vt:lpstr>Calibri</vt:lpstr>
      <vt:lpstr>Calibri Light</vt:lpstr>
      <vt:lpstr>Montserrat</vt:lpstr>
      <vt:lpstr>Tema sustava Office</vt:lpstr>
      <vt:lpstr>HTML-introduction</vt:lpstr>
      <vt:lpstr>PowerPoint Presentation</vt:lpstr>
      <vt:lpstr>HOW WEBSITES WORK</vt:lpstr>
      <vt:lpstr>HTML</vt:lpstr>
      <vt:lpstr>HTML TITLES</vt:lpstr>
      <vt:lpstr>HTML TITLES – EXERCISE 1</vt:lpstr>
      <vt:lpstr>HTML LISTS</vt:lpstr>
      <vt:lpstr>HTML PARAGRAF</vt:lpstr>
      <vt:lpstr>HTML LISTS</vt:lpstr>
      <vt:lpstr>HTML LIST – EXERCISE 2</vt:lpstr>
      <vt:lpstr>HTML ATTRIBUTES</vt:lpstr>
      <vt:lpstr>HTML ANCHOR</vt:lpstr>
      <vt:lpstr>HTML IMAGE</vt:lpstr>
      <vt:lpstr>HTML ATTRIBUTES – EXERCISE 3</vt:lpstr>
      <vt:lpstr>HTML PATHS</vt:lpstr>
      <vt:lpstr>HTML IMAGES – EXERCISE 4</vt:lpstr>
      <vt:lpstr>HTML MULTIPAGE</vt:lpstr>
      <vt:lpstr>HTML LINKS – EXERCISE 5</vt:lpstr>
      <vt:lpstr>PowerPoint Presentation</vt:lpstr>
      <vt:lpstr>HTML – FINAL EXERCISE</vt:lpstr>
      <vt:lpstr>HTML – FINAL EXERCISE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prezentacija</dc:title>
  <dc:creator>Božica Bajčić</dc:creator>
  <cp:lastModifiedBy>Dino</cp:lastModifiedBy>
  <cp:revision>78</cp:revision>
  <dcterms:created xsi:type="dcterms:W3CDTF">2024-02-12T13:35:47Z</dcterms:created>
  <dcterms:modified xsi:type="dcterms:W3CDTF">2025-07-07T10:56:33Z</dcterms:modified>
</cp:coreProperties>
</file>